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77"/>
  </p:notesMasterIdLst>
  <p:sldIdLst>
    <p:sldId id="256" r:id="rId2"/>
    <p:sldId id="481" r:id="rId3"/>
    <p:sldId id="482" r:id="rId4"/>
    <p:sldId id="483" r:id="rId5"/>
    <p:sldId id="511" r:id="rId6"/>
    <p:sldId id="456" r:id="rId7"/>
    <p:sldId id="457" r:id="rId8"/>
    <p:sldId id="461" r:id="rId9"/>
    <p:sldId id="458" r:id="rId10"/>
    <p:sldId id="459" r:id="rId11"/>
    <p:sldId id="513" r:id="rId12"/>
    <p:sldId id="514" r:id="rId13"/>
    <p:sldId id="516" r:id="rId14"/>
    <p:sldId id="515" r:id="rId15"/>
    <p:sldId id="460" r:id="rId16"/>
    <p:sldId id="492" r:id="rId17"/>
    <p:sldId id="512" r:id="rId18"/>
    <p:sldId id="490" r:id="rId19"/>
    <p:sldId id="530" r:id="rId20"/>
    <p:sldId id="531" r:id="rId21"/>
    <p:sldId id="517" r:id="rId22"/>
    <p:sldId id="518" r:id="rId23"/>
    <p:sldId id="532" r:id="rId24"/>
    <p:sldId id="533" r:id="rId25"/>
    <p:sldId id="536" r:id="rId26"/>
    <p:sldId id="537" r:id="rId27"/>
    <p:sldId id="534" r:id="rId28"/>
    <p:sldId id="535" r:id="rId29"/>
    <p:sldId id="540" r:id="rId30"/>
    <p:sldId id="538" r:id="rId31"/>
    <p:sldId id="539" r:id="rId32"/>
    <p:sldId id="545" r:id="rId33"/>
    <p:sldId id="546" r:id="rId34"/>
    <p:sldId id="489" r:id="rId35"/>
    <p:sldId id="519" r:id="rId36"/>
    <p:sldId id="520" r:id="rId37"/>
    <p:sldId id="521" r:id="rId38"/>
    <p:sldId id="523" r:id="rId39"/>
    <p:sldId id="541" r:id="rId40"/>
    <p:sldId id="462" r:id="rId41"/>
    <p:sldId id="524" r:id="rId42"/>
    <p:sldId id="525" r:id="rId43"/>
    <p:sldId id="463" r:id="rId44"/>
    <p:sldId id="464" r:id="rId45"/>
    <p:sldId id="487" r:id="rId46"/>
    <p:sldId id="526" r:id="rId47"/>
    <p:sldId id="465" r:id="rId48"/>
    <p:sldId id="466" r:id="rId49"/>
    <p:sldId id="488" r:id="rId50"/>
    <p:sldId id="486" r:id="rId51"/>
    <p:sldId id="527" r:id="rId52"/>
    <p:sldId id="485" r:id="rId53"/>
    <p:sldId id="528" r:id="rId54"/>
    <p:sldId id="543" r:id="rId55"/>
    <p:sldId id="470" r:id="rId56"/>
    <p:sldId id="423" r:id="rId57"/>
    <p:sldId id="424" r:id="rId58"/>
    <p:sldId id="426" r:id="rId59"/>
    <p:sldId id="467" r:id="rId60"/>
    <p:sldId id="468" r:id="rId61"/>
    <p:sldId id="469" r:id="rId62"/>
    <p:sldId id="471" r:id="rId63"/>
    <p:sldId id="474" r:id="rId64"/>
    <p:sldId id="472" r:id="rId65"/>
    <p:sldId id="416" r:id="rId66"/>
    <p:sldId id="529" r:id="rId67"/>
    <p:sldId id="475" r:id="rId68"/>
    <p:sldId id="544" r:id="rId69"/>
    <p:sldId id="476" r:id="rId70"/>
    <p:sldId id="473" r:id="rId71"/>
    <p:sldId id="477" r:id="rId72"/>
    <p:sldId id="478" r:id="rId73"/>
    <p:sldId id="479" r:id="rId74"/>
    <p:sldId id="480" r:id="rId75"/>
    <p:sldId id="542" r:id="rId76"/>
  </p:sldIdLst>
  <p:sldSz cx="12192000" cy="6858000"/>
  <p:notesSz cx="6858000" cy="9144000"/>
  <p:embeddedFontLst>
    <p:embeddedFont>
      <p:font typeface="Inconsolatazi4varl_qu" panose="02000503000000000000" pitchFamily="2" charset="0"/>
      <p:regular r:id="rId78"/>
      <p:bold r:id="rId79"/>
    </p:embeddedFont>
    <p:embeddedFont>
      <p:font typeface="Poppins" pitchFamily="2" charset="77"/>
      <p:regular r:id="rId80"/>
      <p:bold r:id="rId81"/>
      <p:italic r:id="rId82"/>
      <p:boldItalic r:id="rId83"/>
    </p:embeddedFont>
    <p:embeddedFont>
      <p:font typeface="SF Pro Display" pitchFamily="2" charset="0"/>
      <p:regular r:id="rId84"/>
      <p:bold r:id="rId85"/>
      <p:italic r:id="rId86"/>
      <p:boldItalic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E928B0-175D-4C46-8823-EE6C3431C413}">
          <p14:sldIdLst>
            <p14:sldId id="256"/>
            <p14:sldId id="481"/>
            <p14:sldId id="482"/>
            <p14:sldId id="483"/>
            <p14:sldId id="511"/>
            <p14:sldId id="456"/>
            <p14:sldId id="457"/>
            <p14:sldId id="461"/>
            <p14:sldId id="458"/>
            <p14:sldId id="459"/>
            <p14:sldId id="513"/>
            <p14:sldId id="514"/>
            <p14:sldId id="516"/>
            <p14:sldId id="515"/>
            <p14:sldId id="460"/>
            <p14:sldId id="492"/>
            <p14:sldId id="512"/>
            <p14:sldId id="490"/>
            <p14:sldId id="530"/>
            <p14:sldId id="531"/>
            <p14:sldId id="517"/>
            <p14:sldId id="518"/>
            <p14:sldId id="532"/>
            <p14:sldId id="533"/>
            <p14:sldId id="536"/>
            <p14:sldId id="537"/>
            <p14:sldId id="534"/>
            <p14:sldId id="535"/>
            <p14:sldId id="540"/>
            <p14:sldId id="538"/>
            <p14:sldId id="539"/>
            <p14:sldId id="545"/>
            <p14:sldId id="546"/>
            <p14:sldId id="489"/>
            <p14:sldId id="519"/>
            <p14:sldId id="520"/>
            <p14:sldId id="521"/>
            <p14:sldId id="523"/>
            <p14:sldId id="541"/>
            <p14:sldId id="462"/>
            <p14:sldId id="524"/>
            <p14:sldId id="525"/>
            <p14:sldId id="463"/>
            <p14:sldId id="464"/>
            <p14:sldId id="487"/>
            <p14:sldId id="526"/>
            <p14:sldId id="465"/>
            <p14:sldId id="466"/>
            <p14:sldId id="488"/>
            <p14:sldId id="486"/>
            <p14:sldId id="527"/>
            <p14:sldId id="485"/>
            <p14:sldId id="528"/>
            <p14:sldId id="543"/>
            <p14:sldId id="470"/>
            <p14:sldId id="423"/>
            <p14:sldId id="424"/>
            <p14:sldId id="426"/>
            <p14:sldId id="467"/>
            <p14:sldId id="468"/>
            <p14:sldId id="469"/>
            <p14:sldId id="471"/>
            <p14:sldId id="474"/>
            <p14:sldId id="472"/>
            <p14:sldId id="416"/>
            <p14:sldId id="529"/>
            <p14:sldId id="475"/>
            <p14:sldId id="544"/>
            <p14:sldId id="476"/>
            <p14:sldId id="473"/>
            <p14:sldId id="477"/>
            <p14:sldId id="478"/>
            <p14:sldId id="479"/>
            <p14:sldId id="480"/>
            <p14:sldId id="5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008F00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94689"/>
  </p:normalViewPr>
  <p:slideViewPr>
    <p:cSldViewPr snapToGrid="0" snapToObjects="1">
      <p:cViewPr varScale="1">
        <p:scale>
          <a:sx n="136" d="100"/>
          <a:sy n="136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4T00:51:59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DB287-8832-B14D-8653-758FAB9BED2C}" type="datetimeFigureOut">
              <a:rPr lang="en-US" smtClean="0"/>
              <a:t>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DA45C-EA51-8B4C-ABCF-C3029F31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66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/web/20200106112844/https://</a:t>
            </a:r>
            <a:r>
              <a:rPr lang="en-US" dirty="0" err="1"/>
              <a:t>www.mediamatters.org</a:t>
            </a:r>
            <a:r>
              <a:rPr lang="en-US" dirty="0"/>
              <a:t>/fox-news/updated-worst-chart-</a:t>
            </a:r>
            <a:r>
              <a:rPr lang="en-US" dirty="0" err="1"/>
              <a:t>ive</a:t>
            </a:r>
            <a:r>
              <a:rPr lang="en-US" dirty="0"/>
              <a:t>-seen-all-day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87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say “total unemployed”!</a:t>
            </a:r>
          </a:p>
          <a:p>
            <a:r>
              <a:rPr lang="en-US" dirty="0"/>
              <a:t>And the data were cherrypicked from various quarters.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2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Corrected version of </a:t>
            </a:r>
            <a:r>
              <a:rPr lang="en-US"/>
              <a:t>previous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4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u="none" strike="noStrike" dirty="0">
                <a:solidFill>
                  <a:srgbClr val="191919"/>
                </a:solidFill>
                <a:effectLst/>
                <a:latin typeface="Poppins" pitchFamily="2" charset="77"/>
              </a:rPr>
              <a:t>Each state has been rated from one to 50: the higher the score, the smaller the proportion of STIs. So on the map - the darker the </a:t>
            </a:r>
            <a:r>
              <a:rPr lang="en-US" b="0" i="0" u="none" strike="noStrike" dirty="0" err="1">
                <a:solidFill>
                  <a:srgbClr val="191919"/>
                </a:solidFill>
                <a:effectLst/>
                <a:latin typeface="Poppins" pitchFamily="2" charset="77"/>
              </a:rPr>
              <a:t>colour</a:t>
            </a:r>
            <a:r>
              <a:rPr lang="en-US" b="0" i="0" u="none" strike="noStrike" dirty="0">
                <a:solidFill>
                  <a:srgbClr val="191919"/>
                </a:solidFill>
                <a:effectLst/>
                <a:latin typeface="Poppins" pitchFamily="2" charset="77"/>
              </a:rPr>
              <a:t>, the smaller the rate of STIs.”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3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from https://</a:t>
            </a:r>
            <a:r>
              <a:rPr lang="en-US" dirty="0" err="1"/>
              <a:t>viborc.com</a:t>
            </a:r>
            <a:r>
              <a:rPr lang="en-US" dirty="0"/>
              <a:t>/ethics-and-ethical-data-visualization-a-complete-guide/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10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New York Times and https://</a:t>
            </a:r>
            <a:r>
              <a:rPr lang="en-US" dirty="0" err="1"/>
              <a:t>venngage.com</a:t>
            </a:r>
            <a:r>
              <a:rPr lang="en-US" dirty="0"/>
              <a:t>/blog/misleading-graphs/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7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2392-898D-D24F-9D09-23A297D80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2F13A-20F8-7744-AA69-939C5E746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2231-6501-F943-AB5C-5B59332F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A8B11-BDEC-B94C-822A-13771057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1AF20-29BF-0A49-B87A-BEB688A0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1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CDE11-5F74-4B46-89F7-4EA508C8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07885-ECDD-9740-9679-EF102F4B6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3FCD2-721C-E14B-8107-1F017184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C847-9DEF-C94E-B26A-F374705F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DFFF4-A353-7F40-A05E-52D47776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2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16AF8-0C27-2C4A-9687-DDD9E3974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E4CB8-AC90-5140-B4E8-DC05AC48C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6C9F0-A18D-2746-978B-A2FD36D31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8DE7-65D9-D448-AB8A-1FD2EF4D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F4E7-C124-F949-BCAA-B7780EE7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8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1D7A-E058-A441-824F-E2B356AEE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46F8-1C77-D949-A98C-5A27D9C3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C7B8-59E6-A149-80F8-2A60513B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B01BB-87E5-4240-8F37-2CC24288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CFFB-BC5C-054B-9270-95E5896B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4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BD86-9FEC-7D46-9F4C-EDD2114E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BF0BE-36DD-E245-A1BA-B537E8DE2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C6B69-9C7F-134E-862D-9BB88179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33475-8018-9E41-B61F-9AAF75A3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CCBC3-75FE-334B-B4A8-A8F4B202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7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B93F-1531-A548-AEC6-B12E4D8F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FB9B-DA36-9E42-B7FA-0BD956FF6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95325-E538-1142-AF6D-AAC4A66BA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52564-DB83-1047-A2BF-6256F709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69E7E-3E95-1545-9C89-15334377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F2863-20A9-CC4F-9503-EB24C298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4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DA61-F0D0-4A46-A726-3D93D030F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57F19-8C51-FA4F-AE91-2B5145BC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A1523-A8DE-AA48-AE1B-48C17D91A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E26BD-4A34-E94C-AF27-40F1C39F2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9F6E8-E8AD-BF4C-A93F-0D52AA1BF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1972A-A50F-D143-8C1D-F9912C58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BBDB5-3ABE-4B42-824F-91859D98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188DCA-425C-444D-859E-28E5ADD2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3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83D6-C577-E845-A730-C18908CD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46CC9-F5B6-9440-A4DF-4E98C80B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DE6F-DEA7-2D40-999E-F26D717C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D0FEC-6494-A240-97EC-E3A7BEB0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89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5DB51-5D5B-F94D-A93E-10D176F1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A9B3C-3264-804A-AE40-CC2DB4DD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5D412-83B5-614C-9867-234E941F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3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731D-F01D-2143-B278-C11EA70F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56C63-7FBA-AA49-A77B-63838DFF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CB5A0-2C3F-1E4C-81EC-7C1FDAF89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215D5-1C60-CC47-B367-3C6B2FE7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C132E-106E-F945-B858-931E444FA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1B5FD-F4B2-2B4F-B2E5-72B4D816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91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8967-0B44-0A4F-BF37-DE4C21B3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B0A5DE-1053-594E-9EB2-75348D57B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BBD36-C208-6C4A-A3A3-C17713303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87387-C191-C84E-AB2E-250DF54A7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3E6F1-316D-3D4B-A6D7-9DF5062F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3AB23-64A1-4940-A6F7-E2E248D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7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4F8EA-9F50-9C42-B1B0-DAE95256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C3863-CC7F-1B42-98A8-B235438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37AA-91BE-6B41-AE3B-247763036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E2D1F-C65E-3443-A2EB-AC075965A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6002C-1C08-CA42-9531-900ED5C6F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3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F Pro Display" pitchFamily="2" charset="0"/>
          <a:ea typeface="SF Pro Display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nature.com/nature-portfolio/editorial-policies/image-integrity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customXml" Target="../ink/ink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1/jama.2021.210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25453.3025512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25453.3025512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45/3025453.302551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ietablakely.com/presenting-data-for-a-targeted-universalist-approach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ietablakely.com/presenting-data-for-a-targeted-universalist-approach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Ethics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3E6197-2421-734C-9C2A-12CE1150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33233"/>
          </a:xfrm>
        </p:spPr>
        <p:txBody>
          <a:bodyPr>
            <a:normAutofit/>
          </a:bodyPr>
          <a:lstStyle/>
          <a:p>
            <a:r>
              <a:rPr lang="en-US" dirty="0"/>
              <a:t>HUGEN 2073</a:t>
            </a:r>
          </a:p>
          <a:p>
            <a:r>
              <a:rPr lang="en-US" dirty="0"/>
              <a:t>Genomic Data Visualization &amp; Integration</a:t>
            </a:r>
          </a:p>
          <a:p>
            <a:endParaRPr lang="en-US" dirty="0"/>
          </a:p>
          <a:p>
            <a:r>
              <a:rPr lang="en-US" dirty="0"/>
              <a:t>Adapted from Ryan L. Minster, PhD, MSIS </a:t>
            </a:r>
            <a:r>
              <a:rPr lang="en-US"/>
              <a:t>with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30DF-705A-C84D-9098-0AB7E404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Ways that Visualizations Mislead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7E59-DBCF-DC40-8EE6-2D5A5DB2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Fabrication</a:t>
            </a:r>
          </a:p>
          <a:p>
            <a:r>
              <a:rPr lang="en-US" b="1" dirty="0"/>
              <a:t>Omission</a:t>
            </a:r>
          </a:p>
          <a:p>
            <a:pPr lvl="1"/>
            <a:r>
              <a:rPr lang="en-US" sz="2800" dirty="0"/>
              <a:t>Deletion of inconvenient points</a:t>
            </a:r>
          </a:p>
          <a:p>
            <a:pPr lvl="1"/>
            <a:r>
              <a:rPr lang="en-US" sz="2800" dirty="0"/>
              <a:t>Deletion of extreme values</a:t>
            </a:r>
          </a:p>
          <a:p>
            <a:pPr lvl="1"/>
            <a:r>
              <a:rPr lang="en-US" sz="2800" dirty="0"/>
              <a:t>Smoothing</a:t>
            </a:r>
          </a:p>
          <a:p>
            <a:pPr lvl="1"/>
            <a:r>
              <a:rPr lang="en-US" sz="2800" dirty="0"/>
              <a:t>Aggregation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8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75307-C267-B044-AF58-95A70E052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25905"/>
            <a:ext cx="9144000" cy="5406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FA9A4-03E9-484A-9878-F3B1E07BBCE7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399878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F6B4B-36B8-B246-8CAB-66FC529F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69758"/>
            <a:ext cx="9144000" cy="5518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86D86F-4C40-7E46-95E6-99F6185615A8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3777577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F2C65-501B-A84B-BACC-C70DB216B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68"/>
          <a:stretch/>
        </p:blipFill>
        <p:spPr>
          <a:xfrm>
            <a:off x="2894120" y="696951"/>
            <a:ext cx="6403759" cy="5464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13537-A203-D647-AE5F-AD022BD1F370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260725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92ABFD-8585-6943-B3A5-23119FE9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53716"/>
            <a:ext cx="9144000" cy="5550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6F336-94FC-1248-B74E-92E4F4FD925E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177597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30DF-705A-C84D-9098-0AB7E404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Ways that Visualizations Mislead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7E59-DBCF-DC40-8EE6-2D5A5DB2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Fabrication</a:t>
            </a:r>
          </a:p>
          <a:p>
            <a:r>
              <a:rPr lang="en-US" b="1" dirty="0"/>
              <a:t>Omission</a:t>
            </a:r>
          </a:p>
          <a:p>
            <a:r>
              <a:rPr lang="en-US" b="1" dirty="0"/>
              <a:t>Framing</a:t>
            </a:r>
          </a:p>
          <a:p>
            <a:pPr lvl="1"/>
            <a:r>
              <a:rPr lang="en-US" sz="2800" dirty="0"/>
              <a:t>Scaling (lineic vs </a:t>
            </a:r>
            <a:r>
              <a:rPr lang="en-US" sz="2800" dirty="0" err="1"/>
              <a:t>areic</a:t>
            </a:r>
            <a:r>
              <a:rPr lang="en-US" sz="2800" dirty="0"/>
              <a:t> vs </a:t>
            </a:r>
            <a:r>
              <a:rPr lang="en-US" sz="2800" dirty="0" err="1"/>
              <a:t>volumic</a:t>
            </a:r>
            <a:r>
              <a:rPr lang="en-US" sz="2800" dirty="0"/>
              <a:t> comparisons)</a:t>
            </a:r>
          </a:p>
          <a:p>
            <a:pPr lvl="1"/>
            <a:r>
              <a:rPr lang="en-US" sz="2800" dirty="0"/>
              <a:t>Truncating axes / omitting the baseline / axis ratios</a:t>
            </a:r>
          </a:p>
          <a:p>
            <a:pPr lvl="1"/>
            <a:r>
              <a:rPr lang="en-US" sz="2800" dirty="0"/>
              <a:t>Missing context / denominator problems</a:t>
            </a:r>
          </a:p>
          <a:p>
            <a:pPr lvl="1"/>
            <a:r>
              <a:rPr lang="en-US" sz="2800" dirty="0"/>
              <a:t>Going against convention</a:t>
            </a:r>
          </a:p>
        </p:txBody>
      </p:sp>
    </p:spTree>
    <p:extLst>
      <p:ext uri="{BB962C8B-B14F-4D97-AF65-F5344CB8AC3E}">
        <p14:creationId xmlns:p14="http://schemas.microsoft.com/office/powerpoint/2010/main" val="357530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108DA7F8-52B1-9644-B077-7BF4FCD03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" r="33688"/>
          <a:stretch/>
        </p:blipFill>
        <p:spPr>
          <a:xfrm>
            <a:off x="0" y="932506"/>
            <a:ext cx="8084745" cy="5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8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108DA7F8-52B1-9644-B077-7BF4FCD03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"/>
          <a:stretch/>
        </p:blipFill>
        <p:spPr>
          <a:xfrm>
            <a:off x="0" y="932506"/>
            <a:ext cx="12192000" cy="5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2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56A317-5A45-F347-BFCF-F60B322D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795" y="1017177"/>
            <a:ext cx="8015553" cy="48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7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F7CDE-1774-FB4F-9B04-82DE1D17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8743"/>
            <a:ext cx="9144000" cy="53205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BCF564-DFB9-534E-9F8C-64F5E29E9A3A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219491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Ethics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3E6197-2421-734C-9C2A-12CE1150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33233"/>
          </a:xfrm>
        </p:spPr>
        <p:txBody>
          <a:bodyPr>
            <a:normAutofit/>
          </a:bodyPr>
          <a:lstStyle/>
          <a:p>
            <a:r>
              <a:rPr lang="en-US" dirty="0"/>
              <a:t>HUGEN 2073</a:t>
            </a:r>
          </a:p>
          <a:p>
            <a:r>
              <a:rPr lang="en-US" dirty="0"/>
              <a:t>Genomic Data Visualization &amp; Integration</a:t>
            </a:r>
          </a:p>
          <a:p>
            <a:endParaRPr lang="en-US" dirty="0"/>
          </a:p>
          <a:p>
            <a:r>
              <a:rPr lang="en-US" dirty="0"/>
              <a:t>Ryan L. Minster, PhD, MSIS</a:t>
            </a:r>
          </a:p>
          <a:p>
            <a:r>
              <a:rPr lang="en-US" dirty="0"/>
              <a:t>March 4, 2021</a:t>
            </a:r>
          </a:p>
          <a:p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C31A78B-30B4-2546-9770-967BD99D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419100"/>
            <a:ext cx="9359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56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43948-7A2E-4E45-AC6A-589C6BE32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9692"/>
            <a:ext cx="9144000" cy="5138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3322C-7ECD-8D4F-BA71-10F9EC58F352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118794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75307-C267-B044-AF58-95A70E052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25905"/>
            <a:ext cx="9144000" cy="5406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5308D7-56DB-4849-9DEB-77F7BCD35B32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1371786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53B717-48F7-6B4F-A92F-16DA17EA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22312"/>
            <a:ext cx="9144000" cy="4613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A9A327-C167-4840-87B4-1DF08B4D1750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3645188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E195B4-9CE9-594B-BF91-CC130475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56846"/>
            <a:ext cx="9144000" cy="57443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5B845D-26E4-E246-A636-1606450C8613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3410121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9592B5-DE30-D14C-94CF-17240E0E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5692"/>
            <a:ext cx="9144000" cy="5646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515449-562D-1645-9E6A-C474A92786E8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242207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B7659-7924-4547-A2AA-D4996520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038"/>
            <a:ext cx="9144000" cy="6584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E9943A-CABE-4B4F-9BDB-131E4A4E94E7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2791798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03DA9-B350-C846-AB1C-24DE3E79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000"/>
            <a:ext cx="9144000" cy="660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CDF56F-8B31-2D4D-8F80-96C5BBD9B4C4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3000509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384A8-F386-774E-8128-D441112E6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8" r="35728" b="12619"/>
          <a:stretch/>
        </p:blipFill>
        <p:spPr>
          <a:xfrm>
            <a:off x="1524000" y="774576"/>
            <a:ext cx="9144000" cy="5308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BE21C-0908-C441-9289-82B5F6FACB4B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889085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E5CE24-85A3-0444-A154-F18001460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73050"/>
            <a:ext cx="7112000" cy="6311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C42FC7-8D74-5246-BCD1-A4C4667EA2FD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190379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4D333-B9B2-1641-AB42-8B17BC49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7199"/>
            <a:ext cx="7315200" cy="64436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09EE34-DC9A-A045-8F07-F2E5C3DD96D4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64538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D589331-5BC5-8B46-8A79-BE9CE1D4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21" y="381000"/>
            <a:ext cx="8966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17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61DE-9F3E-AF47-B8AE-E5EAE68E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1231"/>
            <a:ext cx="9144000" cy="6115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BD20A-9EDB-7647-A83A-AFA9755118A6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246337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B80BA-84D7-4B42-9B3D-51D4BA9FC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508000"/>
            <a:ext cx="4673600" cy="584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15822-8BDF-0247-B6BE-12A8A9A64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63" y="508000"/>
            <a:ext cx="4675664" cy="584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5BB75-736B-034D-A526-53EE7A842861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2832613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lfare vs full-time jobs and a problematic lack of Y-axis">
            <a:extLst>
              <a:ext uri="{FF2B5EF4-FFF2-40B4-BE49-F238E27FC236}">
                <a16:creationId xmlns:a16="http://schemas.microsoft.com/office/drawing/2014/main" id="{B7D66D90-E550-02CA-7E5B-2FC80353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42594" cy="381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NN's presidential approval ratings is, again, misleading">
            <a:extLst>
              <a:ext uri="{FF2B5EF4-FFF2-40B4-BE49-F238E27FC236}">
                <a16:creationId xmlns:a16="http://schemas.microsoft.com/office/drawing/2014/main" id="{FBFB5926-CC45-6E51-A276-C8E160FC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1978"/>
            <a:ext cx="5486400" cy="306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ggest COVID-19 worries pie chart issues">
            <a:extLst>
              <a:ext uri="{FF2B5EF4-FFF2-40B4-BE49-F238E27FC236}">
                <a16:creationId xmlns:a16="http://schemas.microsoft.com/office/drawing/2014/main" id="{DF418153-734B-EC1A-6FC3-F037A8383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593" y="0"/>
            <a:ext cx="4375183" cy="380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sleading graphs">
            <a:extLst>
              <a:ext uri="{FF2B5EF4-FFF2-40B4-BE49-F238E27FC236}">
                <a16:creationId xmlns:a16="http://schemas.microsoft.com/office/drawing/2014/main" id="{21959A8C-F982-C28A-C54C-4822C01B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801445"/>
            <a:ext cx="4144488" cy="309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23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758972-EE0A-6B69-A663-16F2A9EB4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BF6518-B133-72A6-6517-A3BB45162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1773"/>
            <a:ext cx="6096000" cy="362276"/>
          </a:xfrm>
          <a:prstGeom prst="rect">
            <a:avLst/>
          </a:prstGeom>
        </p:spPr>
      </p:pic>
      <p:pic>
        <p:nvPicPr>
          <p:cNvPr id="2052" name="Picture 4" descr="misleading graphs">
            <a:extLst>
              <a:ext uri="{FF2B5EF4-FFF2-40B4-BE49-F238E27FC236}">
                <a16:creationId xmlns:a16="http://schemas.microsoft.com/office/drawing/2014/main" id="{FB73BAB8-164C-EAF8-337C-FEC274BD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704" y="4008058"/>
            <a:ext cx="4607296" cy="284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682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78BC-F67A-3741-B309-B8ED36B3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avoid misleading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D60A-8D48-8842-A0A8-67145738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314"/>
          </a:xfrm>
        </p:spPr>
        <p:txBody>
          <a:bodyPr/>
          <a:lstStyle/>
          <a:p>
            <a:r>
              <a:rPr lang="en-US" dirty="0"/>
              <a:t>Be </a:t>
            </a:r>
            <a:r>
              <a:rPr lang="en-US" b="1" dirty="0"/>
              <a:t>conscious</a:t>
            </a:r>
            <a:r>
              <a:rPr lang="en-US" dirty="0"/>
              <a:t> of your </a:t>
            </a:r>
            <a:r>
              <a:rPr lang="en-US" b="1" dirty="0"/>
              <a:t>choices</a:t>
            </a:r>
            <a:r>
              <a:rPr lang="en-US" dirty="0"/>
              <a:t> (hopefully this class helps with that)</a:t>
            </a:r>
          </a:p>
          <a:p>
            <a:r>
              <a:rPr lang="en-US" dirty="0"/>
              <a:t>Have </a:t>
            </a:r>
            <a:r>
              <a:rPr lang="en-US" b="1" dirty="0"/>
              <a:t>conversations</a:t>
            </a:r>
            <a:r>
              <a:rPr lang="en-US" dirty="0"/>
              <a:t> with your team about how the visualization is explaining or persuading</a:t>
            </a:r>
          </a:p>
          <a:p>
            <a:r>
              <a:rPr lang="en-US" dirty="0"/>
              <a:t>Run visualizations by </a:t>
            </a:r>
            <a:r>
              <a:rPr lang="en-US" b="1" dirty="0"/>
              <a:t>non-specialists and non-insiders</a:t>
            </a:r>
            <a:r>
              <a:rPr lang="en-US" dirty="0"/>
              <a:t>:</a:t>
            </a:r>
          </a:p>
          <a:p>
            <a:pPr lvl="1"/>
            <a:r>
              <a:rPr lang="en-US" sz="2800" dirty="0"/>
              <a:t>What is their take-away?</a:t>
            </a:r>
          </a:p>
          <a:p>
            <a:pPr lvl="1"/>
            <a:r>
              <a:rPr lang="en-US" sz="2800" dirty="0"/>
              <a:t>Are you unintentionally misleading?</a:t>
            </a:r>
          </a:p>
          <a:p>
            <a:r>
              <a:rPr lang="en-US" dirty="0"/>
              <a:t>Run a visualization by someone for only </a:t>
            </a:r>
            <a:r>
              <a:rPr lang="en-US" b="1" dirty="0"/>
              <a:t>5 seconds</a:t>
            </a:r>
            <a:r>
              <a:rPr lang="en-US" dirty="0"/>
              <a:t>:</a:t>
            </a:r>
          </a:p>
          <a:p>
            <a:pPr lvl="1"/>
            <a:r>
              <a:rPr lang="en-US" sz="2800" dirty="0"/>
              <a:t>What is their take-away?</a:t>
            </a:r>
          </a:p>
          <a:p>
            <a:pPr lvl="1"/>
            <a:r>
              <a:rPr lang="en-US" sz="2800" dirty="0"/>
              <a:t>Are you unintentionally misleading?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91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68D5D9-6B4D-A44B-AB27-541FC2D8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Manipulation of Images/Photographs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432F27-814B-DE4C-B670-439C4AF54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Image Integrity &amp; Standards</a:t>
            </a:r>
          </a:p>
          <a:p>
            <a:pPr lvl="1"/>
            <a:r>
              <a:rPr lang="en-US" b="1" dirty="0">
                <a:latin typeface="Inconsolatazi4varl_qu" panose="02000503000000000000" pitchFamily="2" charset="0"/>
                <a:hlinkClick r:id="rId2"/>
              </a:rPr>
              <a:t>https://www.nature.com/nature-portfolio/editorial-policies/image-integrity</a:t>
            </a:r>
            <a:endParaRPr lang="en-US" b="1" dirty="0">
              <a:latin typeface="Inconsolatazi4varl_qu" panose="02000503000000000000" pitchFamily="2" charset="0"/>
            </a:endParaRPr>
          </a:p>
          <a:p>
            <a:r>
              <a:rPr lang="en-US" dirty="0"/>
              <a:t>Specify equipment and acquisition software</a:t>
            </a:r>
          </a:p>
          <a:p>
            <a:r>
              <a:rPr lang="en-US" dirty="0"/>
              <a:t>Deposit raw images with submission</a:t>
            </a:r>
          </a:p>
          <a:p>
            <a:r>
              <a:rPr lang="en-US" dirty="0"/>
              <a:t>Processing software should be named, and manipulations should be enumerated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43D33-0603-D54E-A760-00D824DD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6380" cy="49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52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81C9-BB39-0946-8BA3-C6496F52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3.8% of Publications have Problematic Figures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4B9C4-0E4C-CC4B-8DAA-63DD935A503C}"/>
              </a:ext>
            </a:extLst>
          </p:cNvPr>
          <p:cNvSpPr txBox="1"/>
          <p:nvPr/>
        </p:nvSpPr>
        <p:spPr>
          <a:xfrm>
            <a:off x="8350928" y="1334298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Bik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mBio.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1141D-1FC2-BF40-BD4D-CD037778EADB}"/>
              </a:ext>
            </a:extLst>
          </p:cNvPr>
          <p:cNvSpPr txBox="1"/>
          <p:nvPr/>
        </p:nvSpPr>
        <p:spPr>
          <a:xfrm>
            <a:off x="8679402" y="6571606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Xu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Infect Immun.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2012 (Retracted)</a:t>
            </a:r>
          </a:p>
        </p:txBody>
      </p:sp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0B9D74-0DF4-7A43-90E1-6DB91457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613"/>
            <a:ext cx="12192000" cy="48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75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81C9-BB39-0946-8BA3-C6496F52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3.8% of Publications have Problematic Figures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4B9C4-0E4C-CC4B-8DAA-63DD935A503C}"/>
              </a:ext>
            </a:extLst>
          </p:cNvPr>
          <p:cNvSpPr txBox="1"/>
          <p:nvPr/>
        </p:nvSpPr>
        <p:spPr>
          <a:xfrm>
            <a:off x="8350928" y="1334298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Bik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mBio.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1141D-1FC2-BF40-BD4D-CD037778EADB}"/>
              </a:ext>
            </a:extLst>
          </p:cNvPr>
          <p:cNvSpPr txBox="1"/>
          <p:nvPr/>
        </p:nvSpPr>
        <p:spPr>
          <a:xfrm>
            <a:off x="8679402" y="6571606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Xu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Infect Immun.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2012 (Retracted)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8873716-8F09-CC4E-B2D5-8A66CBFA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33" y="1690688"/>
            <a:ext cx="4852525" cy="4591235"/>
          </a:xfrm>
          <a:prstGeom prst="rect">
            <a:avLst/>
          </a:prstGeom>
        </p:spPr>
      </p:pic>
      <p:pic>
        <p:nvPicPr>
          <p:cNvPr id="12" name="Picture 11" descr="Chart, diagram, scatter chart&#10;&#10;Description automatically generated">
            <a:extLst>
              <a:ext uri="{FF2B5EF4-FFF2-40B4-BE49-F238E27FC236}">
                <a16:creationId xmlns:a16="http://schemas.microsoft.com/office/drawing/2014/main" id="{92483751-2647-BF4D-892E-6C9113AA6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585" y="1657020"/>
            <a:ext cx="4896956" cy="46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81C9-BB39-0946-8BA3-C6496F52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3.8% of Publications have Problematic Figures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4B9C4-0E4C-CC4B-8DAA-63DD935A503C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Bik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mBio.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127F8-041E-3F4E-BB4B-AD91C0E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296" r="5222" b="40271"/>
          <a:stretch/>
        </p:blipFill>
        <p:spPr>
          <a:xfrm>
            <a:off x="1059047" y="1772118"/>
            <a:ext cx="10410902" cy="47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28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B12B-8DB9-1E80-6327-A91B5264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2A72F-1E16-242F-727A-0FC23F0E2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1DA8A9-36DB-CD49-A5DE-CD1232DD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241300"/>
            <a:ext cx="8623300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774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principles such as good data–ink ratios also inherently make images more accessible to individuals with visual impairments—both minimal and profound impairments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B883587-91A6-774D-8504-C1CD4882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8" y="3200373"/>
            <a:ext cx="5300216" cy="3209427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9E6D348-1490-6E4D-AEB0-A1CE9411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35" y="3102718"/>
            <a:ext cx="5300215" cy="36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57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maybe not this: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B883587-91A6-774D-8504-C1CD4882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00373"/>
            <a:ext cx="5300216" cy="3209427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B6C322-CFBE-FF4D-9D32-4D578F35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436" y="3041939"/>
            <a:ext cx="4660037" cy="368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9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Perhaps?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B883587-91A6-774D-8504-C1CD4882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00373"/>
            <a:ext cx="5300216" cy="3209427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275902-DD7B-EF4E-A82C-A577C89B6BB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9979" y="2890944"/>
            <a:ext cx="5029389" cy="3518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084AD9-98D4-6045-9659-F275351BA132}"/>
              </a:ext>
            </a:extLst>
          </p:cNvPr>
          <p:cNvSpPr txBox="1"/>
          <p:nvPr/>
        </p:nvSpPr>
        <p:spPr>
          <a:xfrm>
            <a:off x="7288568" y="3244334"/>
            <a:ext cx="73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</a:rPr>
              <a:t>607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325A3-C2D5-154A-A21F-F2EE2865CADD}"/>
              </a:ext>
            </a:extLst>
          </p:cNvPr>
          <p:cNvSpPr txBox="1"/>
          <p:nvPr/>
        </p:nvSpPr>
        <p:spPr>
          <a:xfrm>
            <a:off x="8172413" y="3489965"/>
            <a:ext cx="73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</a:rPr>
              <a:t>542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119F7-CB8C-C64B-96AA-7CF70A11E279}"/>
              </a:ext>
            </a:extLst>
          </p:cNvPr>
          <p:cNvSpPr txBox="1"/>
          <p:nvPr/>
        </p:nvSpPr>
        <p:spPr>
          <a:xfrm>
            <a:off x="9052893" y="3525349"/>
            <a:ext cx="73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</a:rPr>
              <a:t>533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12754-32E0-2C47-80F3-E6015E0595D3}"/>
              </a:ext>
            </a:extLst>
          </p:cNvPr>
          <p:cNvSpPr txBox="1"/>
          <p:nvPr/>
        </p:nvSpPr>
        <p:spPr>
          <a:xfrm>
            <a:off x="9933262" y="4357815"/>
            <a:ext cx="73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</a:rPr>
              <a:t>296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A8EB0-B82D-084E-9EC8-B85888432A51}"/>
              </a:ext>
            </a:extLst>
          </p:cNvPr>
          <p:cNvSpPr txBox="1"/>
          <p:nvPr/>
        </p:nvSpPr>
        <p:spPr>
          <a:xfrm>
            <a:off x="10819481" y="4496483"/>
            <a:ext cx="73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</a:rPr>
              <a:t>260</a:t>
            </a:r>
          </a:p>
        </p:txBody>
      </p:sp>
    </p:spTree>
    <p:extLst>
      <p:ext uri="{BB962C8B-B14F-4D97-AF65-F5344CB8AC3E}">
        <p14:creationId xmlns:p14="http://schemas.microsoft.com/office/powerpoint/2010/main" val="3534650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0400" cy="4763435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alt text</a:t>
            </a:r>
          </a:p>
          <a:p>
            <a:pPr lvl="1"/>
            <a:r>
              <a:rPr lang="en-US" sz="2800" dirty="0"/>
              <a:t>Example</a:t>
            </a:r>
            <a:r>
              <a:rPr lang="en-US" sz="2800" b="1" dirty="0"/>
              <a:t> guidelines </a:t>
            </a:r>
            <a:r>
              <a:rPr lang="en-US" sz="2800" dirty="0"/>
              <a:t>and</a:t>
            </a:r>
            <a:r>
              <a:rPr lang="en-US" sz="2800" b="1" dirty="0"/>
              <a:t> tools </a:t>
            </a:r>
            <a:r>
              <a:rPr lang="en-US" sz="2800" dirty="0"/>
              <a:t>for training:</a:t>
            </a:r>
            <a:r>
              <a:rPr lang="en-US" sz="2800" b="1" dirty="0"/>
              <a:t> </a:t>
            </a:r>
            <a:r>
              <a:rPr lang="en-US" sz="2500" b="1" dirty="0">
                <a:latin typeface="Inconsolatazi4varl_qu" panose="02000503000000000000" pitchFamily="2" charset="0"/>
              </a:rPr>
              <a:t>diagramcenter.org</a:t>
            </a:r>
          </a:p>
          <a:p>
            <a:pPr lvl="1"/>
            <a:endParaRPr lang="en-US" sz="2800" dirty="0"/>
          </a:p>
          <a:p>
            <a:r>
              <a:rPr lang="en-US" dirty="0"/>
              <a:t>Use a </a:t>
            </a:r>
            <a:r>
              <a:rPr lang="en-US" b="1" dirty="0"/>
              <a:t>good title</a:t>
            </a:r>
          </a:p>
          <a:p>
            <a:pPr lvl="1"/>
            <a:r>
              <a:rPr lang="en-US" sz="2800" b="1" dirty="0"/>
              <a:t>Don’t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FF0000"/>
                </a:solidFill>
              </a:rPr>
              <a:t>Risk of type 2 diabetes vs BMI</a:t>
            </a:r>
          </a:p>
          <a:p>
            <a:pPr lvl="1"/>
            <a:r>
              <a:rPr lang="en-US" sz="2800" b="1" dirty="0"/>
              <a:t>Do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8F00"/>
                </a:solidFill>
              </a:rPr>
              <a:t>Risk of type 2 diabetes is higher at higher BMI</a:t>
            </a:r>
          </a:p>
          <a:p>
            <a:pPr lvl="1"/>
            <a:endParaRPr lang="en-US" sz="2800" dirty="0"/>
          </a:p>
          <a:p>
            <a:r>
              <a:rPr lang="en-US" dirty="0"/>
              <a:t>Figure captions (beyond the title) and alt text should complement each other. Captions often describe </a:t>
            </a:r>
            <a:r>
              <a:rPr lang="en-US" i="1" dirty="0"/>
              <a:t>how</a:t>
            </a:r>
            <a:r>
              <a:rPr lang="en-US" dirty="0"/>
              <a:t> to interpret the figure. Alt text describes the figure itself.</a:t>
            </a:r>
          </a:p>
        </p:txBody>
      </p:sp>
    </p:spTree>
    <p:extLst>
      <p:ext uri="{BB962C8B-B14F-4D97-AF65-F5344CB8AC3E}">
        <p14:creationId xmlns:p14="http://schemas.microsoft.com/office/powerpoint/2010/main" val="42282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b="1" dirty="0"/>
              <a:t>alt text</a:t>
            </a:r>
          </a:p>
          <a:p>
            <a:r>
              <a:rPr lang="en-US" dirty="0"/>
              <a:t>Use a </a:t>
            </a:r>
            <a:r>
              <a:rPr lang="en-US" b="1" dirty="0"/>
              <a:t>good title</a:t>
            </a:r>
          </a:p>
          <a:p>
            <a:r>
              <a:rPr lang="en-US" b="1" dirty="0"/>
              <a:t>Label data directly</a:t>
            </a:r>
          </a:p>
        </p:txBody>
      </p:sp>
    </p:spTree>
    <p:extLst>
      <p:ext uri="{BB962C8B-B14F-4D97-AF65-F5344CB8AC3E}">
        <p14:creationId xmlns:p14="http://schemas.microsoft.com/office/powerpoint/2010/main" val="199492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66E9D-3B9C-8F49-A405-DA0989F9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507"/>
          <a:stretch/>
        </p:blipFill>
        <p:spPr>
          <a:xfrm>
            <a:off x="954374" y="243840"/>
            <a:ext cx="10283252" cy="558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5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0FC7967-CD33-7F47-A829-B87A3A6F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88900"/>
            <a:ext cx="99441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69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b="1" dirty="0"/>
              <a:t>alt text</a:t>
            </a:r>
          </a:p>
          <a:p>
            <a:r>
              <a:rPr lang="en-US" dirty="0"/>
              <a:t>Use a </a:t>
            </a:r>
            <a:r>
              <a:rPr lang="en-US" b="1" dirty="0"/>
              <a:t>good title</a:t>
            </a:r>
          </a:p>
          <a:p>
            <a:r>
              <a:rPr lang="en-US" b="1" dirty="0"/>
              <a:t>Label data directly</a:t>
            </a:r>
          </a:p>
          <a:p>
            <a:r>
              <a:rPr lang="en-US" dirty="0"/>
              <a:t>Employ </a:t>
            </a:r>
            <a:r>
              <a:rPr lang="en-US" b="1" dirty="0"/>
              <a:t>effective color contrast</a:t>
            </a:r>
          </a:p>
          <a:p>
            <a:pPr lvl="1"/>
            <a:r>
              <a:rPr lang="en-US" sz="2500" b="1" dirty="0">
                <a:latin typeface="Inconsolatazi4varl_qu" panose="02000503000000000000" pitchFamily="2" charset="0"/>
              </a:rPr>
              <a:t>colorsafe.co</a:t>
            </a:r>
          </a:p>
          <a:p>
            <a:pPr lvl="1"/>
            <a:r>
              <a:rPr lang="en-US" sz="2500" b="1" dirty="0">
                <a:latin typeface="Inconsolatazi4varl_qu" panose="02000503000000000000" pitchFamily="2" charset="0"/>
              </a:rPr>
              <a:t>colorbrewer2.org</a:t>
            </a:r>
          </a:p>
          <a:p>
            <a:pPr lvl="1"/>
            <a:r>
              <a:rPr lang="en-US" sz="2800" dirty="0" err="1"/>
              <a:t>Colorblinding</a:t>
            </a:r>
            <a:r>
              <a:rPr lang="en-US" sz="2800" dirty="0"/>
              <a:t> Chrome extension</a:t>
            </a:r>
          </a:p>
        </p:txBody>
      </p:sp>
    </p:spTree>
    <p:extLst>
      <p:ext uri="{BB962C8B-B14F-4D97-AF65-F5344CB8AC3E}">
        <p14:creationId xmlns:p14="http://schemas.microsoft.com/office/powerpoint/2010/main" val="13936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b="1" dirty="0"/>
              <a:t>alt text</a:t>
            </a:r>
          </a:p>
          <a:p>
            <a:r>
              <a:rPr lang="en-US" dirty="0"/>
              <a:t>Use a </a:t>
            </a:r>
            <a:r>
              <a:rPr lang="en-US" b="1" dirty="0"/>
              <a:t>good title</a:t>
            </a:r>
          </a:p>
          <a:p>
            <a:r>
              <a:rPr lang="en-US" b="1" dirty="0"/>
              <a:t>Label data directly</a:t>
            </a:r>
          </a:p>
          <a:p>
            <a:r>
              <a:rPr lang="en-US" dirty="0"/>
              <a:t>Employ </a:t>
            </a:r>
            <a:r>
              <a:rPr lang="en-US" b="1" dirty="0"/>
              <a:t>effective color contrast</a:t>
            </a:r>
          </a:p>
          <a:p>
            <a:r>
              <a:rPr lang="en-US" dirty="0"/>
              <a:t>Use </a:t>
            </a:r>
            <a:r>
              <a:rPr lang="en-US" b="1" dirty="0"/>
              <a:t>whitespace</a:t>
            </a:r>
            <a:r>
              <a:rPr lang="en-US" dirty="0"/>
              <a:t> effectively</a:t>
            </a:r>
          </a:p>
        </p:txBody>
      </p:sp>
    </p:spTree>
    <p:extLst>
      <p:ext uri="{BB962C8B-B14F-4D97-AF65-F5344CB8AC3E}">
        <p14:creationId xmlns:p14="http://schemas.microsoft.com/office/powerpoint/2010/main" val="2604578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651BAB-5372-2F40-A3C5-FEECDB1D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74" y="243840"/>
            <a:ext cx="10283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6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DA28-D571-5346-B23E-67839F53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5C63-B067-8841-9BA3-012D7F1D2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the session, students will be able to: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Describe common ways that visualizations can mislead</a:t>
            </a:r>
          </a:p>
          <a:p>
            <a:r>
              <a:rPr lang="en-US" dirty="0"/>
              <a:t>Employ strategies to prevent the use of visualizations that mislead</a:t>
            </a:r>
          </a:p>
          <a:p>
            <a:r>
              <a:rPr lang="en-US" dirty="0"/>
              <a:t>Use basic techniques that enhance the accessibility of visualizations</a:t>
            </a:r>
          </a:p>
          <a:p>
            <a:r>
              <a:rPr lang="en-US" dirty="0"/>
              <a:t>Describe how visualizations can be designed to be more equitable and inclusive</a:t>
            </a:r>
          </a:p>
          <a:p>
            <a:endParaRPr lang="en-US" dirty="0"/>
          </a:p>
          <a:p>
            <a:pPr lvl="1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05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0917A8-BA56-994C-A25B-AD10F32F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74" y="259080"/>
            <a:ext cx="10283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4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A8FC51-5E00-A64C-A34D-BD6432E7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769463-4643-0443-968F-B61460AD719B}"/>
              </a:ext>
            </a:extLst>
          </p:cNvPr>
          <p:cNvSpPr txBox="1"/>
          <p:nvPr/>
        </p:nvSpPr>
        <p:spPr>
          <a:xfrm>
            <a:off x="8202967" y="6571606"/>
            <a:ext cx="3989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Wilke.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Fundamentals of Data Visualization.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479981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5308-661B-BC4B-A3C4-65A35B4E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Think about How Your Visualization Might Convert to a Tactile Graphic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29007-FB8A-6C45-BE30-E4AB1A2C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48" y="1975625"/>
            <a:ext cx="6373304" cy="41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99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64A23-CBD5-A642-9C07-5526242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934" y="576756"/>
            <a:ext cx="4427608" cy="5916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2B5DB-114E-264C-BEF1-375C069C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5" y="1356064"/>
            <a:ext cx="6580749" cy="41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57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9533" cy="4351338"/>
          </a:xfrm>
        </p:spPr>
        <p:txBody>
          <a:bodyPr/>
          <a:lstStyle/>
          <a:p>
            <a:r>
              <a:rPr lang="en-US" dirty="0"/>
              <a:t>For blind individuals in your audience, good </a:t>
            </a:r>
            <a:r>
              <a:rPr lang="en-US" b="1" dirty="0"/>
              <a:t>alt text </a:t>
            </a:r>
            <a:r>
              <a:rPr lang="en-US" dirty="0"/>
              <a:t>and a good</a:t>
            </a:r>
            <a:r>
              <a:rPr lang="en-US" b="1" dirty="0"/>
              <a:t> title </a:t>
            </a:r>
            <a:r>
              <a:rPr lang="en-US" dirty="0"/>
              <a:t>and </a:t>
            </a:r>
            <a:r>
              <a:rPr lang="en-US" b="1" dirty="0"/>
              <a:t>caption</a:t>
            </a:r>
            <a:r>
              <a:rPr lang="en-US" dirty="0"/>
              <a:t> will often serve best because the most common assistive technology will be a screen reader.</a:t>
            </a:r>
          </a:p>
          <a:p>
            <a:r>
              <a:rPr lang="en-US" dirty="0"/>
              <a:t>A </a:t>
            </a:r>
            <a:r>
              <a:rPr lang="en-US" b="1" dirty="0"/>
              <a:t>refreshable brail display </a:t>
            </a:r>
            <a:r>
              <a:rPr lang="en-US" dirty="0"/>
              <a:t>enables blind readers to read without being read to.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76CA3-DBEA-17B9-B48B-DA9CB9A4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67" y="1258888"/>
            <a:ext cx="5322888" cy="53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3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C920B-81D8-5025-7C2A-F155F4ECE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994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E80F26-7397-5E4E-ADD1-5FBF7F523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86" y="702686"/>
            <a:ext cx="8429828" cy="5452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E4CFD0-5FBD-454A-B90E-0DBDD42FD1BA}"/>
              </a:ext>
            </a:extLst>
          </p:cNvPr>
          <p:cNvSpPr txBox="1"/>
          <p:nvPr/>
        </p:nvSpPr>
        <p:spPr>
          <a:xfrm>
            <a:off x="9917404" y="6501407"/>
            <a:ext cx="227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Calibri" charset="0"/>
              </a:rPr>
              <a:t>Tishkoff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Calibri" charset="0"/>
              </a:rPr>
              <a:t>. Science 2015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FFE58-7F94-E749-ACDB-FCA78E49BA25}"/>
              </a:ext>
            </a:extLst>
          </p:cNvPr>
          <p:cNvSpPr txBox="1"/>
          <p:nvPr/>
        </p:nvSpPr>
        <p:spPr>
          <a:xfrm>
            <a:off x="9917404" y="6501406"/>
            <a:ext cx="227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Calibri" charset="0"/>
              </a:rPr>
              <a:t>Fan et al. Science 2016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21B16-9267-C842-8A47-143689093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1085" y="702685"/>
            <a:ext cx="8429827" cy="57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612511-46DE-B346-BE05-D63F9FBBB284}"/>
              </a:ext>
            </a:extLst>
          </p:cNvPr>
          <p:cNvSpPr/>
          <p:nvPr/>
        </p:nvSpPr>
        <p:spPr>
          <a:xfrm>
            <a:off x="10597032" y="5116694"/>
            <a:ext cx="64008" cy="64008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Display" pitchFamily="2" charset="0"/>
              <a:ea typeface="SF Pro Display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E96F98-54E4-A64D-B940-9751FF7ACB06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10651666" y="4824920"/>
            <a:ext cx="321134" cy="3011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87EFA0-F3E2-6844-A48E-4DE77E30B708}"/>
              </a:ext>
            </a:extLst>
          </p:cNvPr>
          <p:cNvSpPr txBox="1"/>
          <p:nvPr/>
        </p:nvSpPr>
        <p:spPr>
          <a:xfrm>
            <a:off x="10331577" y="4566207"/>
            <a:ext cx="134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Calibri" charset="0"/>
              </a:rPr>
              <a:t>CREBRF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739636C-C3E2-AF4C-849A-EF043215AA43}"/>
                  </a:ext>
                </a:extLst>
              </p14:cNvPr>
              <p14:cNvContentPartPr/>
              <p14:nvPr/>
            </p14:nvContentPartPr>
            <p14:xfrm>
              <a:off x="5641686" y="234424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739636C-C3E2-AF4C-849A-EF043215AA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6206" y="2328765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46B13A34-3DF0-B84F-917F-3D336A64F1A0}"/>
              </a:ext>
            </a:extLst>
          </p:cNvPr>
          <p:cNvSpPr/>
          <p:nvPr/>
        </p:nvSpPr>
        <p:spPr>
          <a:xfrm>
            <a:off x="6294474" y="1786270"/>
            <a:ext cx="2169042" cy="2934586"/>
          </a:xfrm>
          <a:custGeom>
            <a:avLst/>
            <a:gdLst>
              <a:gd name="connsiteX0" fmla="*/ 1127052 w 2169042"/>
              <a:gd name="connsiteY0" fmla="*/ 0 h 2934586"/>
              <a:gd name="connsiteX1" fmla="*/ 1127052 w 2169042"/>
              <a:gd name="connsiteY1" fmla="*/ 0 h 2934586"/>
              <a:gd name="connsiteX2" fmla="*/ 914400 w 2169042"/>
              <a:gd name="connsiteY2" fmla="*/ 42530 h 2934586"/>
              <a:gd name="connsiteX3" fmla="*/ 850605 w 2169042"/>
              <a:gd name="connsiteY3" fmla="*/ 63795 h 2934586"/>
              <a:gd name="connsiteX4" fmla="*/ 723014 w 2169042"/>
              <a:gd name="connsiteY4" fmla="*/ 148856 h 2934586"/>
              <a:gd name="connsiteX5" fmla="*/ 659219 w 2169042"/>
              <a:gd name="connsiteY5" fmla="*/ 191386 h 2934586"/>
              <a:gd name="connsiteX6" fmla="*/ 574159 w 2169042"/>
              <a:gd name="connsiteY6" fmla="*/ 233916 h 2934586"/>
              <a:gd name="connsiteX7" fmla="*/ 467833 w 2169042"/>
              <a:gd name="connsiteY7" fmla="*/ 297711 h 2934586"/>
              <a:gd name="connsiteX8" fmla="*/ 297712 w 2169042"/>
              <a:gd name="connsiteY8" fmla="*/ 446567 h 2934586"/>
              <a:gd name="connsiteX9" fmla="*/ 212652 w 2169042"/>
              <a:gd name="connsiteY9" fmla="*/ 574158 h 2934586"/>
              <a:gd name="connsiteX10" fmla="*/ 127591 w 2169042"/>
              <a:gd name="connsiteY10" fmla="*/ 680483 h 2934586"/>
              <a:gd name="connsiteX11" fmla="*/ 106326 w 2169042"/>
              <a:gd name="connsiteY11" fmla="*/ 744279 h 2934586"/>
              <a:gd name="connsiteX12" fmla="*/ 63796 w 2169042"/>
              <a:gd name="connsiteY12" fmla="*/ 808074 h 2934586"/>
              <a:gd name="connsiteX13" fmla="*/ 21266 w 2169042"/>
              <a:gd name="connsiteY13" fmla="*/ 935665 h 2934586"/>
              <a:gd name="connsiteX14" fmla="*/ 0 w 2169042"/>
              <a:gd name="connsiteY14" fmla="*/ 999460 h 2934586"/>
              <a:gd name="connsiteX15" fmla="*/ 21266 w 2169042"/>
              <a:gd name="connsiteY15" fmla="*/ 1212111 h 2934586"/>
              <a:gd name="connsiteX16" fmla="*/ 106326 w 2169042"/>
              <a:gd name="connsiteY16" fmla="*/ 1339702 h 2934586"/>
              <a:gd name="connsiteX17" fmla="*/ 191386 w 2169042"/>
              <a:gd name="connsiteY17" fmla="*/ 1446028 h 2934586"/>
              <a:gd name="connsiteX18" fmla="*/ 255182 w 2169042"/>
              <a:gd name="connsiteY18" fmla="*/ 1467293 h 2934586"/>
              <a:gd name="connsiteX19" fmla="*/ 446568 w 2169042"/>
              <a:gd name="connsiteY19" fmla="*/ 1552353 h 2934586"/>
              <a:gd name="connsiteX20" fmla="*/ 510363 w 2169042"/>
              <a:gd name="connsiteY20" fmla="*/ 1573618 h 2934586"/>
              <a:gd name="connsiteX21" fmla="*/ 595424 w 2169042"/>
              <a:gd name="connsiteY21" fmla="*/ 1658679 h 2934586"/>
              <a:gd name="connsiteX22" fmla="*/ 659219 w 2169042"/>
              <a:gd name="connsiteY22" fmla="*/ 1701209 h 2934586"/>
              <a:gd name="connsiteX23" fmla="*/ 808075 w 2169042"/>
              <a:gd name="connsiteY23" fmla="*/ 1871330 h 2934586"/>
              <a:gd name="connsiteX24" fmla="*/ 871870 w 2169042"/>
              <a:gd name="connsiteY24" fmla="*/ 1935125 h 2934586"/>
              <a:gd name="connsiteX25" fmla="*/ 935666 w 2169042"/>
              <a:gd name="connsiteY25" fmla="*/ 2062716 h 2934586"/>
              <a:gd name="connsiteX26" fmla="*/ 956931 w 2169042"/>
              <a:gd name="connsiteY26" fmla="*/ 2126511 h 2934586"/>
              <a:gd name="connsiteX27" fmla="*/ 1041991 w 2169042"/>
              <a:gd name="connsiteY27" fmla="*/ 2275367 h 2934586"/>
              <a:gd name="connsiteX28" fmla="*/ 1127052 w 2169042"/>
              <a:gd name="connsiteY28" fmla="*/ 2488018 h 2934586"/>
              <a:gd name="connsiteX29" fmla="*/ 1233377 w 2169042"/>
              <a:gd name="connsiteY29" fmla="*/ 2679404 h 2934586"/>
              <a:gd name="connsiteX30" fmla="*/ 1275907 w 2169042"/>
              <a:gd name="connsiteY30" fmla="*/ 2721935 h 2934586"/>
              <a:gd name="connsiteX31" fmla="*/ 1339703 w 2169042"/>
              <a:gd name="connsiteY31" fmla="*/ 2743200 h 2934586"/>
              <a:gd name="connsiteX32" fmla="*/ 1467293 w 2169042"/>
              <a:gd name="connsiteY32" fmla="*/ 2806995 h 2934586"/>
              <a:gd name="connsiteX33" fmla="*/ 1531089 w 2169042"/>
              <a:gd name="connsiteY33" fmla="*/ 2849525 h 2934586"/>
              <a:gd name="connsiteX34" fmla="*/ 1658679 w 2169042"/>
              <a:gd name="connsiteY34" fmla="*/ 2892056 h 2934586"/>
              <a:gd name="connsiteX35" fmla="*/ 1722475 w 2169042"/>
              <a:gd name="connsiteY35" fmla="*/ 2913321 h 2934586"/>
              <a:gd name="connsiteX36" fmla="*/ 1786270 w 2169042"/>
              <a:gd name="connsiteY36" fmla="*/ 2934586 h 2934586"/>
              <a:gd name="connsiteX37" fmla="*/ 1935126 w 2169042"/>
              <a:gd name="connsiteY37" fmla="*/ 2913321 h 2934586"/>
              <a:gd name="connsiteX38" fmla="*/ 2041452 w 2169042"/>
              <a:gd name="connsiteY38" fmla="*/ 2828260 h 2934586"/>
              <a:gd name="connsiteX39" fmla="*/ 2105247 w 2169042"/>
              <a:gd name="connsiteY39" fmla="*/ 2785730 h 2934586"/>
              <a:gd name="connsiteX40" fmla="*/ 2169042 w 2169042"/>
              <a:gd name="connsiteY40" fmla="*/ 2658139 h 2934586"/>
              <a:gd name="connsiteX41" fmla="*/ 2105247 w 2169042"/>
              <a:gd name="connsiteY41" fmla="*/ 2339163 h 2934586"/>
              <a:gd name="connsiteX42" fmla="*/ 2083982 w 2169042"/>
              <a:gd name="connsiteY42" fmla="*/ 2275367 h 2934586"/>
              <a:gd name="connsiteX43" fmla="*/ 1998921 w 2169042"/>
              <a:gd name="connsiteY43" fmla="*/ 2169042 h 2934586"/>
              <a:gd name="connsiteX44" fmla="*/ 1977656 w 2169042"/>
              <a:gd name="connsiteY44" fmla="*/ 2105246 h 2934586"/>
              <a:gd name="connsiteX45" fmla="*/ 1935126 w 2169042"/>
              <a:gd name="connsiteY45" fmla="*/ 2041451 h 2934586"/>
              <a:gd name="connsiteX46" fmla="*/ 1892596 w 2169042"/>
              <a:gd name="connsiteY46" fmla="*/ 1913860 h 2934586"/>
              <a:gd name="connsiteX47" fmla="*/ 1850066 w 2169042"/>
              <a:gd name="connsiteY47" fmla="*/ 1701209 h 2934586"/>
              <a:gd name="connsiteX48" fmla="*/ 1743740 w 2169042"/>
              <a:gd name="connsiteY48" fmla="*/ 1616149 h 2934586"/>
              <a:gd name="connsiteX49" fmla="*/ 1658679 w 2169042"/>
              <a:gd name="connsiteY49" fmla="*/ 1531088 h 2934586"/>
              <a:gd name="connsiteX50" fmla="*/ 1531089 w 2169042"/>
              <a:gd name="connsiteY50" fmla="*/ 1446028 h 2934586"/>
              <a:gd name="connsiteX51" fmla="*/ 1467293 w 2169042"/>
              <a:gd name="connsiteY51" fmla="*/ 1403497 h 2934586"/>
              <a:gd name="connsiteX52" fmla="*/ 1403498 w 2169042"/>
              <a:gd name="connsiteY52" fmla="*/ 1339702 h 2934586"/>
              <a:gd name="connsiteX53" fmla="*/ 1339703 w 2169042"/>
              <a:gd name="connsiteY53" fmla="*/ 1297172 h 2934586"/>
              <a:gd name="connsiteX54" fmla="*/ 1190847 w 2169042"/>
              <a:gd name="connsiteY54" fmla="*/ 1127051 h 2934586"/>
              <a:gd name="connsiteX55" fmla="*/ 1127052 w 2169042"/>
              <a:gd name="connsiteY55" fmla="*/ 978195 h 2934586"/>
              <a:gd name="connsiteX56" fmla="*/ 1063256 w 2169042"/>
              <a:gd name="connsiteY56" fmla="*/ 765544 h 2934586"/>
              <a:gd name="connsiteX57" fmla="*/ 1084521 w 2169042"/>
              <a:gd name="connsiteY57" fmla="*/ 404037 h 2934586"/>
              <a:gd name="connsiteX58" fmla="*/ 1127052 w 2169042"/>
              <a:gd name="connsiteY58" fmla="*/ 276446 h 2934586"/>
              <a:gd name="connsiteX59" fmla="*/ 1127052 w 2169042"/>
              <a:gd name="connsiteY59" fmla="*/ 21265 h 2934586"/>
              <a:gd name="connsiteX60" fmla="*/ 1127052 w 2169042"/>
              <a:gd name="connsiteY60" fmla="*/ 0 h 293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169042" h="2934586">
                <a:moveTo>
                  <a:pt x="1127052" y="0"/>
                </a:moveTo>
                <a:lnTo>
                  <a:pt x="1127052" y="0"/>
                </a:lnTo>
                <a:cubicBezTo>
                  <a:pt x="1056168" y="14177"/>
                  <a:pt x="984837" y="26276"/>
                  <a:pt x="914400" y="42530"/>
                </a:cubicBezTo>
                <a:cubicBezTo>
                  <a:pt x="892559" y="47570"/>
                  <a:pt x="870199" y="52909"/>
                  <a:pt x="850605" y="63795"/>
                </a:cubicBezTo>
                <a:cubicBezTo>
                  <a:pt x="805922" y="88619"/>
                  <a:pt x="765544" y="120502"/>
                  <a:pt x="723014" y="148856"/>
                </a:cubicBezTo>
                <a:cubicBezTo>
                  <a:pt x="701749" y="163033"/>
                  <a:pt x="682078" y="179956"/>
                  <a:pt x="659219" y="191386"/>
                </a:cubicBezTo>
                <a:cubicBezTo>
                  <a:pt x="630866" y="205563"/>
                  <a:pt x="600535" y="216332"/>
                  <a:pt x="574159" y="233916"/>
                </a:cubicBezTo>
                <a:cubicBezTo>
                  <a:pt x="457399" y="311755"/>
                  <a:pt x="615917" y="248350"/>
                  <a:pt x="467833" y="297711"/>
                </a:cubicBezTo>
                <a:cubicBezTo>
                  <a:pt x="343435" y="422109"/>
                  <a:pt x="403211" y="376234"/>
                  <a:pt x="297712" y="446567"/>
                </a:cubicBezTo>
                <a:cubicBezTo>
                  <a:pt x="269359" y="489097"/>
                  <a:pt x="248796" y="538015"/>
                  <a:pt x="212652" y="574158"/>
                </a:cubicBezTo>
                <a:cubicBezTo>
                  <a:pt x="152049" y="634760"/>
                  <a:pt x="181242" y="600006"/>
                  <a:pt x="127591" y="680483"/>
                </a:cubicBezTo>
                <a:cubicBezTo>
                  <a:pt x="120503" y="701748"/>
                  <a:pt x="116350" y="724230"/>
                  <a:pt x="106326" y="744279"/>
                </a:cubicBezTo>
                <a:cubicBezTo>
                  <a:pt x="94896" y="767138"/>
                  <a:pt x="74176" y="784719"/>
                  <a:pt x="63796" y="808074"/>
                </a:cubicBezTo>
                <a:cubicBezTo>
                  <a:pt x="45589" y="849041"/>
                  <a:pt x="35443" y="893135"/>
                  <a:pt x="21266" y="935665"/>
                </a:cubicBezTo>
                <a:lnTo>
                  <a:pt x="0" y="999460"/>
                </a:lnTo>
                <a:cubicBezTo>
                  <a:pt x="7089" y="1070344"/>
                  <a:pt x="18" y="1144117"/>
                  <a:pt x="21266" y="1212111"/>
                </a:cubicBezTo>
                <a:cubicBezTo>
                  <a:pt x="36512" y="1260899"/>
                  <a:pt x="77973" y="1297172"/>
                  <a:pt x="106326" y="1339702"/>
                </a:cubicBezTo>
                <a:cubicBezTo>
                  <a:pt x="125641" y="1368675"/>
                  <a:pt x="157720" y="1425828"/>
                  <a:pt x="191386" y="1446028"/>
                </a:cubicBezTo>
                <a:cubicBezTo>
                  <a:pt x="210607" y="1457561"/>
                  <a:pt x="233917" y="1460205"/>
                  <a:pt x="255182" y="1467293"/>
                </a:cubicBezTo>
                <a:cubicBezTo>
                  <a:pt x="356279" y="1534691"/>
                  <a:pt x="294731" y="1501741"/>
                  <a:pt x="446568" y="1552353"/>
                </a:cubicBezTo>
                <a:lnTo>
                  <a:pt x="510363" y="1573618"/>
                </a:lnTo>
                <a:cubicBezTo>
                  <a:pt x="538717" y="1601972"/>
                  <a:pt x="562060" y="1636437"/>
                  <a:pt x="595424" y="1658679"/>
                </a:cubicBezTo>
                <a:cubicBezTo>
                  <a:pt x="616689" y="1672856"/>
                  <a:pt x="639985" y="1684379"/>
                  <a:pt x="659219" y="1701209"/>
                </a:cubicBezTo>
                <a:cubicBezTo>
                  <a:pt x="863097" y="1879603"/>
                  <a:pt x="697215" y="1738298"/>
                  <a:pt x="808075" y="1871330"/>
                </a:cubicBezTo>
                <a:cubicBezTo>
                  <a:pt x="827327" y="1894433"/>
                  <a:pt x="850605" y="1913860"/>
                  <a:pt x="871870" y="1935125"/>
                </a:cubicBezTo>
                <a:cubicBezTo>
                  <a:pt x="925319" y="2095475"/>
                  <a:pt x="853220" y="1897827"/>
                  <a:pt x="935666" y="2062716"/>
                </a:cubicBezTo>
                <a:cubicBezTo>
                  <a:pt x="945691" y="2082765"/>
                  <a:pt x="948101" y="2105908"/>
                  <a:pt x="956931" y="2126511"/>
                </a:cubicBezTo>
                <a:cubicBezTo>
                  <a:pt x="989308" y="2202057"/>
                  <a:pt x="999277" y="2211297"/>
                  <a:pt x="1041991" y="2275367"/>
                </a:cubicBezTo>
                <a:cubicBezTo>
                  <a:pt x="1138797" y="2565787"/>
                  <a:pt x="1033181" y="2268988"/>
                  <a:pt x="1127052" y="2488018"/>
                </a:cubicBezTo>
                <a:cubicBezTo>
                  <a:pt x="1167165" y="2581614"/>
                  <a:pt x="1129762" y="2575787"/>
                  <a:pt x="1233377" y="2679404"/>
                </a:cubicBezTo>
                <a:cubicBezTo>
                  <a:pt x="1247554" y="2693581"/>
                  <a:pt x="1258715" y="2711620"/>
                  <a:pt x="1275907" y="2721935"/>
                </a:cubicBezTo>
                <a:cubicBezTo>
                  <a:pt x="1295128" y="2733468"/>
                  <a:pt x="1318438" y="2736112"/>
                  <a:pt x="1339703" y="2743200"/>
                </a:cubicBezTo>
                <a:cubicBezTo>
                  <a:pt x="1522526" y="2865082"/>
                  <a:pt x="1291215" y="2718957"/>
                  <a:pt x="1467293" y="2806995"/>
                </a:cubicBezTo>
                <a:cubicBezTo>
                  <a:pt x="1490152" y="2818425"/>
                  <a:pt x="1507734" y="2839145"/>
                  <a:pt x="1531089" y="2849525"/>
                </a:cubicBezTo>
                <a:cubicBezTo>
                  <a:pt x="1572056" y="2867733"/>
                  <a:pt x="1616149" y="2877879"/>
                  <a:pt x="1658679" y="2892056"/>
                </a:cubicBezTo>
                <a:lnTo>
                  <a:pt x="1722475" y="2913321"/>
                </a:lnTo>
                <a:lnTo>
                  <a:pt x="1786270" y="2934586"/>
                </a:lnTo>
                <a:cubicBezTo>
                  <a:pt x="1835889" y="2927498"/>
                  <a:pt x="1887117" y="2927724"/>
                  <a:pt x="1935126" y="2913321"/>
                </a:cubicBezTo>
                <a:cubicBezTo>
                  <a:pt x="1987483" y="2897614"/>
                  <a:pt x="2002908" y="2859095"/>
                  <a:pt x="2041452" y="2828260"/>
                </a:cubicBezTo>
                <a:cubicBezTo>
                  <a:pt x="2061409" y="2812295"/>
                  <a:pt x="2083982" y="2799907"/>
                  <a:pt x="2105247" y="2785730"/>
                </a:cubicBezTo>
                <a:cubicBezTo>
                  <a:pt x="2126751" y="2753474"/>
                  <a:pt x="2169042" y="2702161"/>
                  <a:pt x="2169042" y="2658139"/>
                </a:cubicBezTo>
                <a:cubicBezTo>
                  <a:pt x="2169042" y="2500843"/>
                  <a:pt x="2149765" y="2472719"/>
                  <a:pt x="2105247" y="2339163"/>
                </a:cubicBezTo>
                <a:cubicBezTo>
                  <a:pt x="2098159" y="2317898"/>
                  <a:pt x="2096416" y="2294018"/>
                  <a:pt x="2083982" y="2275367"/>
                </a:cubicBezTo>
                <a:cubicBezTo>
                  <a:pt x="2030331" y="2194890"/>
                  <a:pt x="2059524" y="2229644"/>
                  <a:pt x="1998921" y="2169042"/>
                </a:cubicBezTo>
                <a:cubicBezTo>
                  <a:pt x="1991833" y="2147777"/>
                  <a:pt x="1987680" y="2125295"/>
                  <a:pt x="1977656" y="2105246"/>
                </a:cubicBezTo>
                <a:cubicBezTo>
                  <a:pt x="1966226" y="2082387"/>
                  <a:pt x="1945506" y="2064806"/>
                  <a:pt x="1935126" y="2041451"/>
                </a:cubicBezTo>
                <a:cubicBezTo>
                  <a:pt x="1916919" y="2000484"/>
                  <a:pt x="1892596" y="1913860"/>
                  <a:pt x="1892596" y="1913860"/>
                </a:cubicBezTo>
                <a:cubicBezTo>
                  <a:pt x="1888909" y="1888053"/>
                  <a:pt x="1877902" y="1747602"/>
                  <a:pt x="1850066" y="1701209"/>
                </a:cubicBezTo>
                <a:cubicBezTo>
                  <a:pt x="1824518" y="1658629"/>
                  <a:pt x="1779531" y="1646827"/>
                  <a:pt x="1743740" y="1616149"/>
                </a:cubicBezTo>
                <a:cubicBezTo>
                  <a:pt x="1713295" y="1590053"/>
                  <a:pt x="1692043" y="1553330"/>
                  <a:pt x="1658679" y="1531088"/>
                </a:cubicBezTo>
                <a:lnTo>
                  <a:pt x="1531089" y="1446028"/>
                </a:lnTo>
                <a:cubicBezTo>
                  <a:pt x="1509824" y="1431851"/>
                  <a:pt x="1485365" y="1421569"/>
                  <a:pt x="1467293" y="1403497"/>
                </a:cubicBezTo>
                <a:cubicBezTo>
                  <a:pt x="1446028" y="1382232"/>
                  <a:pt x="1426601" y="1358954"/>
                  <a:pt x="1403498" y="1339702"/>
                </a:cubicBezTo>
                <a:cubicBezTo>
                  <a:pt x="1383864" y="1323341"/>
                  <a:pt x="1358937" y="1314002"/>
                  <a:pt x="1339703" y="1297172"/>
                </a:cubicBezTo>
                <a:cubicBezTo>
                  <a:pt x="1240185" y="1210093"/>
                  <a:pt x="1248494" y="1213522"/>
                  <a:pt x="1190847" y="1127051"/>
                </a:cubicBezTo>
                <a:cubicBezTo>
                  <a:pt x="1134596" y="902044"/>
                  <a:pt x="1210968" y="1167004"/>
                  <a:pt x="1127052" y="978195"/>
                </a:cubicBezTo>
                <a:cubicBezTo>
                  <a:pt x="1097466" y="911627"/>
                  <a:pt x="1080930" y="836239"/>
                  <a:pt x="1063256" y="765544"/>
                </a:cubicBezTo>
                <a:cubicBezTo>
                  <a:pt x="1070344" y="645042"/>
                  <a:pt x="1068908" y="523734"/>
                  <a:pt x="1084521" y="404037"/>
                </a:cubicBezTo>
                <a:cubicBezTo>
                  <a:pt x="1090319" y="359583"/>
                  <a:pt x="1127052" y="276446"/>
                  <a:pt x="1127052" y="276446"/>
                </a:cubicBezTo>
                <a:cubicBezTo>
                  <a:pt x="1145954" y="163034"/>
                  <a:pt x="1164857" y="134677"/>
                  <a:pt x="1127052" y="21265"/>
                </a:cubicBezTo>
                <a:cubicBezTo>
                  <a:pt x="1124810" y="14540"/>
                  <a:pt x="1127052" y="3544"/>
                  <a:pt x="1127052" y="0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EFCB35E-EA2D-C343-AE49-58034303CD10}"/>
              </a:ext>
            </a:extLst>
          </p:cNvPr>
          <p:cNvSpPr/>
          <p:nvPr/>
        </p:nvSpPr>
        <p:spPr>
          <a:xfrm>
            <a:off x="6809131" y="3604160"/>
            <a:ext cx="1873826" cy="51875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D1A879-D6B6-A842-BAC7-A3E7F60FAA70}"/>
              </a:ext>
            </a:extLst>
          </p:cNvPr>
          <p:cNvSpPr/>
          <p:nvPr/>
        </p:nvSpPr>
        <p:spPr>
          <a:xfrm>
            <a:off x="7726680" y="2804160"/>
            <a:ext cx="152400" cy="152400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F Pro Display" pitchFamily="2" charset="0"/>
              <a:ea typeface="SF Pro Display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B28B8A-29CA-9945-9516-7D7A9675D7AC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7856762" y="2118360"/>
            <a:ext cx="814798" cy="7081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2A49CC-05E3-1542-A607-F24CC673AFB3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7025640" y="2934242"/>
            <a:ext cx="723358" cy="6699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A6ECAD-CC5F-6D41-9D6E-25DA7B7EF31C}"/>
              </a:ext>
            </a:extLst>
          </p:cNvPr>
          <p:cNvSpPr txBox="1"/>
          <p:nvPr/>
        </p:nvSpPr>
        <p:spPr>
          <a:xfrm rot="19003235">
            <a:off x="7613999" y="2055601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SF Pro Display" pitchFamily="2" charset="0"/>
                <a:ea typeface="SF Pro Display" pitchFamily="2" charset="0"/>
              </a:rPr>
              <a:t>2,204 mi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437E0-09D9-9C46-B05E-A4C55F5539D0}"/>
              </a:ext>
            </a:extLst>
          </p:cNvPr>
          <p:cNvSpPr txBox="1"/>
          <p:nvPr/>
        </p:nvSpPr>
        <p:spPr>
          <a:xfrm rot="19003235">
            <a:off x="6693245" y="294518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SF Pro Display" pitchFamily="2" charset="0"/>
                <a:ea typeface="SF Pro Display" pitchFamily="2" charset="0"/>
              </a:rPr>
              <a:t>7,113 mi</a:t>
            </a:r>
          </a:p>
        </p:txBody>
      </p:sp>
    </p:spTree>
    <p:extLst>
      <p:ext uri="{BB962C8B-B14F-4D97-AF65-F5344CB8AC3E}">
        <p14:creationId xmlns:p14="http://schemas.microsoft.com/office/powerpoint/2010/main" val="425707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12" grpId="0" animBg="1"/>
      <p:bldP spid="12" grpId="1" animBg="1"/>
      <p:bldP spid="15" grpId="0"/>
      <p:bldP spid="15" grpId="1"/>
      <p:bldP spid="29" grpId="0" animBg="1"/>
      <p:bldP spid="30" grpId="0" animBg="1"/>
      <p:bldP spid="30" grpId="1" animBg="1"/>
      <p:bldP spid="2" grpId="0" animBg="1"/>
      <p:bldP spid="21" grpId="0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BC85B0-E419-1741-B2AA-2A5C84A2E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1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D870F-A762-AA4A-AA74-87620DDA7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50" y="-21255"/>
            <a:ext cx="12191980" cy="68579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609E367-836A-8644-BFDA-FB79FCDED4C3}"/>
              </a:ext>
            </a:extLst>
          </p:cNvPr>
          <p:cNvSpPr/>
          <p:nvPr/>
        </p:nvSpPr>
        <p:spPr>
          <a:xfrm>
            <a:off x="4769097" y="2785005"/>
            <a:ext cx="100584" cy="100584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glow rad="12700">
              <a:schemeClr val="bg1">
                <a:alpha val="40000"/>
              </a:schemeClr>
            </a:glow>
            <a:softEdge rad="1524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26394-35B5-4C41-A504-C912029677D8}"/>
              </a:ext>
            </a:extLst>
          </p:cNvPr>
          <p:cNvSpPr txBox="1"/>
          <p:nvPr/>
        </p:nvSpPr>
        <p:spPr>
          <a:xfrm>
            <a:off x="4819389" y="2719881"/>
            <a:ext cx="731450" cy="261610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  <a:softEdge rad="9525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SF Pro Display" pitchFamily="2" charset="0"/>
                <a:ea typeface="SF Pro Display" pitchFamily="2" charset="0"/>
                <a:cs typeface="Helvetica Neue Medium" panose="02000503000000020004" pitchFamily="2" charset="0"/>
              </a:rPr>
              <a:t>Samoa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695BE-8DC8-EB48-B5F8-D3BB4A04E2E1}"/>
              </a:ext>
            </a:extLst>
          </p:cNvPr>
          <p:cNvSpPr txBox="1"/>
          <p:nvPr/>
        </p:nvSpPr>
        <p:spPr>
          <a:xfrm>
            <a:off x="5407090" y="757614"/>
            <a:ext cx="731450" cy="261610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  <a:softEdge rad="9525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SF Pro Display" pitchFamily="2" charset="0"/>
                <a:ea typeface="SF Pro Display" pitchFamily="2" charset="0"/>
                <a:cs typeface="Helvetica Neue Medium" panose="02000503000000020004" pitchFamily="2" charset="0"/>
              </a:rPr>
              <a:t>Hawai‘i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B3EB3-5DC5-F442-AFA1-942E584166AA}"/>
              </a:ext>
            </a:extLst>
          </p:cNvPr>
          <p:cNvSpPr txBox="1"/>
          <p:nvPr/>
        </p:nvSpPr>
        <p:spPr>
          <a:xfrm>
            <a:off x="7981412" y="4315441"/>
            <a:ext cx="731450" cy="261610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  <a:softEdge rad="9525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SF Pro Display" pitchFamily="2" charset="0"/>
                <a:ea typeface="SF Pro Display" pitchFamily="2" charset="0"/>
                <a:cs typeface="Helvetica Neue Medium" panose="02000503000000020004" pitchFamily="2" charset="0"/>
              </a:rPr>
              <a:t>Rapa Nui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F8322-E09A-7643-B35F-83194F02F3DE}"/>
              </a:ext>
            </a:extLst>
          </p:cNvPr>
          <p:cNvSpPr txBox="1"/>
          <p:nvPr/>
        </p:nvSpPr>
        <p:spPr>
          <a:xfrm>
            <a:off x="4138231" y="4308863"/>
            <a:ext cx="731450" cy="261610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  <a:softEdge rad="9525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SF Pro Display" pitchFamily="2" charset="0"/>
                <a:ea typeface="SF Pro Display" pitchFamily="2" charset="0"/>
                <a:cs typeface="Helvetica Neue Medium" panose="02000503000000020004" pitchFamily="2" charset="0"/>
              </a:rPr>
              <a:t>Aotearoa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4C5B6-7373-D64C-8659-5891C8C0643B}"/>
              </a:ext>
            </a:extLst>
          </p:cNvPr>
          <p:cNvSpPr txBox="1"/>
          <p:nvPr/>
        </p:nvSpPr>
        <p:spPr>
          <a:xfrm>
            <a:off x="5772815" y="3429000"/>
            <a:ext cx="731450" cy="261610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  <a:softEdge rad="9525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SF Pro Display" pitchFamily="2" charset="0"/>
                <a:ea typeface="SF Pro Display" pitchFamily="2" charset="0"/>
                <a:cs typeface="Helvetica Neue Medium" panose="02000503000000020004" pitchFamily="2" charset="0"/>
              </a:rPr>
              <a:t>Tahiti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7F39DD-7A07-824C-92CE-68464DB1C823}"/>
              </a:ext>
            </a:extLst>
          </p:cNvPr>
          <p:cNvSpPr/>
          <p:nvPr/>
        </p:nvSpPr>
        <p:spPr>
          <a:xfrm>
            <a:off x="6096000" y="3328416"/>
            <a:ext cx="100584" cy="100584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glow rad="12700">
              <a:schemeClr val="bg1">
                <a:alpha val="40000"/>
              </a:schemeClr>
            </a:glow>
            <a:softEdge rad="1524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34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64410" cy="5032375"/>
          </a:xfrm>
        </p:spPr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pPr lvl="1"/>
            <a:r>
              <a:rPr lang="en-US" sz="2800" dirty="0"/>
              <a:t>Person-first language: </a:t>
            </a:r>
            <a:r>
              <a:rPr lang="en-US" sz="2800" b="1" dirty="0"/>
              <a:t>people with disabilities </a:t>
            </a:r>
            <a:r>
              <a:rPr lang="en-US" sz="2800" i="1" dirty="0"/>
              <a:t>vs</a:t>
            </a:r>
            <a:r>
              <a:rPr lang="en-US" sz="2800" dirty="0"/>
              <a:t> </a:t>
            </a:r>
            <a:r>
              <a:rPr lang="en-US" sz="2800" b="1" dirty="0"/>
              <a:t>disabled people</a:t>
            </a:r>
          </a:p>
          <a:p>
            <a:pPr lvl="2"/>
            <a:r>
              <a:rPr lang="en-US" sz="2400" dirty="0"/>
              <a:t>Some communities prefer identity-first language, such as the blind and deaf communities</a:t>
            </a:r>
          </a:p>
          <a:p>
            <a:pPr lvl="1"/>
            <a:r>
              <a:rPr lang="en-US" sz="2800" dirty="0"/>
              <a:t>Generally, use racial and ethnic categories as adjectives and not as nouns: </a:t>
            </a:r>
            <a:r>
              <a:rPr lang="en-US" sz="2800" b="1" dirty="0"/>
              <a:t>Hispanic participants</a:t>
            </a:r>
            <a:r>
              <a:rPr lang="en-US" sz="2800" dirty="0"/>
              <a:t>,</a:t>
            </a:r>
            <a:r>
              <a:rPr lang="en-US" sz="2800" b="1" dirty="0"/>
              <a:t> </a:t>
            </a:r>
            <a:r>
              <a:rPr lang="en-US" sz="2800" i="1" dirty="0"/>
              <a:t>not</a:t>
            </a:r>
            <a:r>
              <a:rPr lang="en-US" sz="2800" dirty="0"/>
              <a:t> </a:t>
            </a:r>
            <a:r>
              <a:rPr lang="en-US" sz="2800" b="1" dirty="0"/>
              <a:t>Hispanics</a:t>
            </a:r>
            <a:endParaRPr lang="en-US" sz="2400" dirty="0"/>
          </a:p>
          <a:p>
            <a:pPr lvl="1"/>
            <a:r>
              <a:rPr lang="en-US" sz="2800" dirty="0"/>
              <a:t>Communicate with your audience …</a:t>
            </a:r>
            <a:br>
              <a:rPr lang="en-US" sz="2800" dirty="0"/>
            </a:br>
            <a:r>
              <a:rPr lang="en-US" sz="2800" dirty="0"/>
              <a:t>What is their </a:t>
            </a:r>
            <a:r>
              <a:rPr lang="en-US" sz="2800" b="1" dirty="0"/>
              <a:t>terminology for themselves</a:t>
            </a:r>
            <a:r>
              <a:rPr lang="en-US" sz="2800" dirty="0"/>
              <a:t>?</a:t>
            </a:r>
          </a:p>
          <a:p>
            <a:pPr lvl="1"/>
            <a:r>
              <a:rPr lang="en-US" sz="2800" dirty="0"/>
              <a:t>A helpful guideline: </a:t>
            </a:r>
            <a:r>
              <a:rPr lang="en-US" sz="2800" dirty="0" err="1"/>
              <a:t>Flanagin</a:t>
            </a:r>
            <a:r>
              <a:rPr lang="en-US" sz="2800" dirty="0"/>
              <a:t> </a:t>
            </a:r>
            <a:r>
              <a:rPr lang="en-US" sz="2800" i="1" dirty="0"/>
              <a:t>et al. JAMA</a:t>
            </a:r>
            <a:r>
              <a:rPr lang="en-US" sz="2800" dirty="0"/>
              <a:t> 2021</a:t>
            </a:r>
            <a:r>
              <a:rPr lang="en-US" sz="2800" dirty="0">
                <a:hlinkClick r:id="rId2"/>
              </a:rPr>
              <a:t>↗︎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The </a:t>
            </a:r>
            <a:r>
              <a:rPr lang="en-US" sz="2800" b="1" dirty="0"/>
              <a:t>language </a:t>
            </a:r>
            <a:r>
              <a:rPr lang="en-US" sz="2800" b="1" i="1" dirty="0"/>
              <a:t>will</a:t>
            </a:r>
            <a:r>
              <a:rPr lang="en-US" sz="2800" b="1" dirty="0"/>
              <a:t> change </a:t>
            </a:r>
            <a:r>
              <a:rPr lang="en-US" sz="2800" dirty="0"/>
              <a:t>as everyone’s understanding of themselves and each other change</a:t>
            </a:r>
          </a:p>
        </p:txBody>
      </p:sp>
    </p:spTree>
    <p:extLst>
      <p:ext uri="{BB962C8B-B14F-4D97-AF65-F5344CB8AC3E}">
        <p14:creationId xmlns:p14="http://schemas.microsoft.com/office/powerpoint/2010/main" val="32116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01A9-F6C8-BE40-A90A-F2608C54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2CFA-DE1C-A24B-B87F-D0E1EDA69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Veracity</a:t>
            </a:r>
            <a:r>
              <a:rPr lang="en-US" dirty="0"/>
              <a:t>   truth, accuracy</a:t>
            </a:r>
          </a:p>
          <a:p>
            <a:r>
              <a:rPr lang="en-US" b="1" dirty="0"/>
              <a:t>Fidelity</a:t>
            </a:r>
            <a:r>
              <a:rPr lang="en-US" dirty="0"/>
              <a:t>   integrity in relationships, keeping promises</a:t>
            </a:r>
          </a:p>
          <a:p>
            <a:r>
              <a:rPr lang="en-US" b="1" dirty="0"/>
              <a:t>Autonomy</a:t>
            </a:r>
            <a:r>
              <a:rPr lang="en-US" dirty="0"/>
              <a:t>   self-agency, ability to make decisions for oneself</a:t>
            </a:r>
          </a:p>
          <a:p>
            <a:r>
              <a:rPr lang="en-US" b="1" dirty="0"/>
              <a:t>Justice   </a:t>
            </a:r>
            <a:r>
              <a:rPr lang="en-US" dirty="0"/>
              <a:t>fairness, equity, non-discrimination, transparency</a:t>
            </a:r>
          </a:p>
          <a:p>
            <a:r>
              <a:rPr lang="en-US" b="1" dirty="0"/>
              <a:t>Nonmaleficence</a:t>
            </a:r>
            <a:r>
              <a:rPr lang="en-US" dirty="0"/>
              <a:t>   avoid harm</a:t>
            </a:r>
          </a:p>
          <a:p>
            <a:r>
              <a:rPr lang="en-US" b="1" dirty="0"/>
              <a:t>Beneficence</a:t>
            </a:r>
            <a:r>
              <a:rPr lang="en-US" dirty="0"/>
              <a:t>   do good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54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r>
              <a:rPr lang="en-US" b="1" dirty="0"/>
              <a:t>Order labels intentionally</a:t>
            </a:r>
          </a:p>
          <a:p>
            <a:pPr lvl="1"/>
            <a:r>
              <a:rPr lang="en-US" sz="2800" dirty="0"/>
              <a:t>Are you always putting ”White” or “Men” first?</a:t>
            </a:r>
          </a:p>
          <a:p>
            <a:pPr lvl="1"/>
            <a:r>
              <a:rPr lang="en-US" sz="2800" dirty="0"/>
              <a:t>If your study is focused on a community, put that community first</a:t>
            </a:r>
          </a:p>
          <a:p>
            <a:pPr lvl="1"/>
            <a:r>
              <a:rPr lang="en-US" sz="2800" dirty="0"/>
              <a:t>Is the order consistent with your story or argument?</a:t>
            </a:r>
          </a:p>
          <a:p>
            <a:pPr lvl="1"/>
            <a:r>
              <a:rPr lang="en-US" sz="2800" dirty="0"/>
              <a:t>Is there a quantitative variable that serves to naturally order the groups? Alphabetically, population size, sample size, effect size?</a:t>
            </a:r>
          </a:p>
        </p:txBody>
      </p:sp>
    </p:spTree>
    <p:extLst>
      <p:ext uri="{BB962C8B-B14F-4D97-AF65-F5344CB8AC3E}">
        <p14:creationId xmlns:p14="http://schemas.microsoft.com/office/powerpoint/2010/main" val="201793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r>
              <a:rPr lang="en-US" b="1" dirty="0"/>
              <a:t>Order labels intentionally</a:t>
            </a:r>
          </a:p>
          <a:p>
            <a:r>
              <a:rPr lang="en-US" b="1" dirty="0"/>
              <a:t>Who is missing </a:t>
            </a:r>
            <a:r>
              <a:rPr lang="en-US" dirty="0"/>
              <a:t>from the visualization?</a:t>
            </a:r>
          </a:p>
          <a:p>
            <a:pPr lvl="1"/>
            <a:r>
              <a:rPr lang="en-US" sz="2800" dirty="0"/>
              <a:t>Is a racial or ethnic group absent?</a:t>
            </a:r>
          </a:p>
          <a:p>
            <a:pPr lvl="1"/>
            <a:r>
              <a:rPr lang="en-US" sz="2800" dirty="0"/>
              <a:t>Are non-binary individuals absent?</a:t>
            </a:r>
          </a:p>
          <a:p>
            <a:pPr lvl="1"/>
            <a:r>
              <a:rPr lang="en-US" sz="2800" dirty="0"/>
              <a:t>Do you describe who is in the group “Other”?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45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r>
              <a:rPr lang="en-US" b="1" dirty="0"/>
              <a:t>Order labels intentionally</a:t>
            </a:r>
          </a:p>
          <a:p>
            <a:r>
              <a:rPr lang="en-US" b="1" dirty="0"/>
              <a:t>Who is missing </a:t>
            </a:r>
            <a:r>
              <a:rPr lang="en-US" dirty="0"/>
              <a:t>from the visualization?</a:t>
            </a:r>
          </a:p>
          <a:p>
            <a:r>
              <a:rPr lang="en-US" b="1" dirty="0"/>
              <a:t>Use color intentionally</a:t>
            </a:r>
          </a:p>
          <a:p>
            <a:pPr lvl="1"/>
            <a:r>
              <a:rPr lang="en-US" sz="2800" dirty="0"/>
              <a:t>Avoid </a:t>
            </a:r>
            <a:r>
              <a:rPr lang="en-US" sz="2800" dirty="0">
                <a:solidFill>
                  <a:srgbClr val="00B0F0"/>
                </a:solidFill>
              </a:rPr>
              <a:t>Men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85FF"/>
                </a:solidFill>
              </a:rPr>
              <a:t>Women</a:t>
            </a:r>
            <a:r>
              <a:rPr lang="en-US" sz="2800" dirty="0"/>
              <a:t>, i.e. colors that reinforce stereotypes</a:t>
            </a:r>
          </a:p>
          <a:p>
            <a:pPr lvl="1"/>
            <a:r>
              <a:rPr lang="en-US" sz="2800" dirty="0"/>
              <a:t>How does your choice of colors foreground or background particular groups?</a:t>
            </a:r>
          </a:p>
        </p:txBody>
      </p:sp>
    </p:spTree>
    <p:extLst>
      <p:ext uri="{BB962C8B-B14F-4D97-AF65-F5344CB8AC3E}">
        <p14:creationId xmlns:p14="http://schemas.microsoft.com/office/powerpoint/2010/main" val="406383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C05FCE-89E9-264B-AE64-B594D5EA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98" y="838200"/>
            <a:ext cx="6972601" cy="21882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66AF56-956E-8C4C-BD1E-D83DB5B2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32" y="3831590"/>
            <a:ext cx="11259935" cy="1798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384EA-A855-3341-B935-7C94A1DC1551}"/>
              </a:ext>
            </a:extLst>
          </p:cNvPr>
          <p:cNvSpPr txBox="1"/>
          <p:nvPr/>
        </p:nvSpPr>
        <p:spPr>
          <a:xfrm>
            <a:off x="6884124" y="2887910"/>
            <a:ext cx="269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MIT Diversity Dashboard June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4A9D4-B172-8948-A0A3-BF85089CC07B}"/>
              </a:ext>
            </a:extLst>
          </p:cNvPr>
          <p:cNvSpPr txBox="1"/>
          <p:nvPr/>
        </p:nvSpPr>
        <p:spPr>
          <a:xfrm>
            <a:off x="9080691" y="5629910"/>
            <a:ext cx="2645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MIT Diversity Dashboard July 2020</a:t>
            </a:r>
          </a:p>
        </p:txBody>
      </p:sp>
    </p:spTree>
    <p:extLst>
      <p:ext uri="{BB962C8B-B14F-4D97-AF65-F5344CB8AC3E}">
        <p14:creationId xmlns:p14="http://schemas.microsoft.com/office/powerpoint/2010/main" val="3261836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r>
              <a:rPr lang="en-US" b="1" dirty="0"/>
              <a:t>Order labels intentionally</a:t>
            </a:r>
          </a:p>
          <a:p>
            <a:r>
              <a:rPr lang="en-US" b="1" dirty="0"/>
              <a:t>Who is missing </a:t>
            </a:r>
            <a:r>
              <a:rPr lang="en-US" dirty="0"/>
              <a:t>from the visualization?</a:t>
            </a:r>
          </a:p>
          <a:p>
            <a:r>
              <a:rPr lang="en-US" b="1" dirty="0"/>
              <a:t>Use color intentionally</a:t>
            </a:r>
          </a:p>
          <a:p>
            <a:r>
              <a:rPr lang="en-US" dirty="0"/>
              <a:t>Consider </a:t>
            </a:r>
            <a:r>
              <a:rPr lang="en-US" b="1" dirty="0"/>
              <a:t>humanizing your visualizations</a:t>
            </a:r>
          </a:p>
          <a:p>
            <a:pPr lvl="1"/>
            <a:r>
              <a:rPr lang="en-US" sz="2800" dirty="0"/>
              <a:t>Can you foreground the people in your visualizations?</a:t>
            </a:r>
          </a:p>
        </p:txBody>
      </p:sp>
    </p:spTree>
    <p:extLst>
      <p:ext uri="{BB962C8B-B14F-4D97-AF65-F5344CB8AC3E}">
        <p14:creationId xmlns:p14="http://schemas.microsoft.com/office/powerpoint/2010/main" val="402491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115211" y="5295858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Discovery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 = 3,072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with Normal Weight · 12.6 %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with Overweight · 31.9 %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with Obesity · 55.5 %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6336" y="5279533"/>
            <a:ext cx="3775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Replication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  2,103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92D050"/>
                </a:solidFill>
                <a:latin typeface="SF Pro Display" pitchFamily="2" charset="0"/>
                <a:ea typeface="SF Pro Display" pitchFamily="2" charset="0"/>
              </a:rPr>
              <a:t>with Normal Weight 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17.3 %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with Overweight · 34.0 %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with Obesity · 48.8 %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330" y="702129"/>
            <a:ext cx="3383280" cy="4572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390" y="702129"/>
            <a:ext cx="3383280" cy="31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62624" y="5295858"/>
            <a:ext cx="4406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Discovery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 = 3,072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&lt; 26 kg/m² · 12.6 %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FFCC00"/>
                </a:solidFill>
                <a:latin typeface="SF Pro Display" pitchFamily="2" charset="0"/>
                <a:ea typeface="SF Pro Display" pitchFamily="2" charset="0"/>
              </a:rPr>
              <a:t>≥ 26 kg/m² &amp; &lt; 32 kg/m²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· 31.9 %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C00000"/>
                </a:solidFill>
                <a:latin typeface="SF Pro Display" pitchFamily="2" charset="0"/>
                <a:ea typeface="SF Pro Display" pitchFamily="2" charset="0"/>
              </a:rPr>
              <a:t>≥ 32 kg/m² 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55.5 %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50505" y="5279533"/>
            <a:ext cx="44903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Replication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  2,103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92D050"/>
                </a:solidFill>
                <a:latin typeface="SF Pro Display" pitchFamily="2" charset="0"/>
                <a:ea typeface="SF Pro Display" pitchFamily="2" charset="0"/>
              </a:rPr>
              <a:t>&lt; 26 kg/m² 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17.3 %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FFCC00"/>
                </a:solidFill>
                <a:latin typeface="SF Pro Display" pitchFamily="2" charset="0"/>
                <a:ea typeface="SF Pro Display" pitchFamily="2" charset="0"/>
              </a:rPr>
              <a:t>≥ 26 kg/m² &amp; &lt; 32 kg/m²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· 34.0 %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C00000"/>
                </a:solidFill>
                <a:latin typeface="SF Pro Display" pitchFamily="2" charset="0"/>
                <a:ea typeface="SF Pro Display" pitchFamily="2" charset="0"/>
              </a:rPr>
              <a:t>≥ 32 kg/m²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· 48.8 %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4467" y="702129"/>
            <a:ext cx="3383280" cy="4572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029" y="702129"/>
            <a:ext cx="3383280" cy="31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2AE5075-745C-6047-9B2C-36F7D771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00" y="1608267"/>
            <a:ext cx="10172999" cy="448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81DB0A-B266-364C-911C-F814952D199D}"/>
              </a:ext>
            </a:extLst>
          </p:cNvPr>
          <p:cNvSpPr txBox="1"/>
          <p:nvPr/>
        </p:nvSpPr>
        <p:spPr>
          <a:xfrm>
            <a:off x="7881205" y="-2609"/>
            <a:ext cx="4310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Boy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dirty="0">
                <a:latin typeface="SF Pro Display" pitchFamily="2" charset="0"/>
                <a:ea typeface="SF Pro Displ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https://doi.org/10.1145/3025453.3025512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0851908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0344E926-4107-5640-8D98-3976C10C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80" y="1102573"/>
            <a:ext cx="9380240" cy="4652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81DB0A-B266-364C-911C-F814952D199D}"/>
              </a:ext>
            </a:extLst>
          </p:cNvPr>
          <p:cNvSpPr txBox="1"/>
          <p:nvPr/>
        </p:nvSpPr>
        <p:spPr>
          <a:xfrm>
            <a:off x="7881205" y="-2609"/>
            <a:ext cx="4310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Boy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dirty="0">
                <a:latin typeface="SF Pro Display" pitchFamily="2" charset="0"/>
                <a:ea typeface="SF Pro Displ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https://doi.org/10.1145/3025453.3025512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846114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BE2B130-A6B2-F244-84A3-CE7FC8C9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98" y="390316"/>
            <a:ext cx="7189403" cy="3145364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740CB84-75E1-F544-81F0-5819367E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78" y="3756640"/>
            <a:ext cx="7326630" cy="2832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4E07E-A8FA-0F49-947C-69DCDAC6E508}"/>
              </a:ext>
            </a:extLst>
          </p:cNvPr>
          <p:cNvSpPr txBox="1"/>
          <p:nvPr/>
        </p:nvSpPr>
        <p:spPr>
          <a:xfrm>
            <a:off x="7881205" y="-2609"/>
            <a:ext cx="4310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Boy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dirty="0">
                <a:latin typeface="SF Pro Display" pitchFamily="2" charset="0"/>
                <a:ea typeface="SF Pro Display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https://doi.org/10.1145/3025453.3025512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11297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B03D-2B73-E844-A3C0-BA51945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Good charts that are correctly read enable conversations. Bad charts—or charts that misinterpreted—hinder those conversations.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F74A9-D6CB-0342-992E-E20F02B7D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Alberto Cairo</a:t>
            </a:r>
          </a:p>
          <a:p>
            <a:pPr indent="7938" algn="r"/>
            <a:r>
              <a:rPr lang="en-US" sz="2800" i="1" dirty="0">
                <a:solidFill>
                  <a:schemeClr val="tx1"/>
                </a:solidFill>
              </a:rPr>
              <a:t>How Charts Lie</a:t>
            </a:r>
          </a:p>
        </p:txBody>
      </p:sp>
    </p:spTree>
    <p:extLst>
      <p:ext uri="{BB962C8B-B14F-4D97-AF65-F5344CB8AC3E}">
        <p14:creationId xmlns:p14="http://schemas.microsoft.com/office/powerpoint/2010/main" val="40269920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r>
              <a:rPr lang="en-US" b="1" dirty="0"/>
              <a:t>Order labels intentionally</a:t>
            </a:r>
          </a:p>
          <a:p>
            <a:r>
              <a:rPr lang="en-US" b="1" dirty="0"/>
              <a:t>Who is missing </a:t>
            </a:r>
            <a:r>
              <a:rPr lang="en-US" dirty="0"/>
              <a:t>from the visualization?</a:t>
            </a:r>
          </a:p>
          <a:p>
            <a:r>
              <a:rPr lang="en-US" b="1" dirty="0"/>
              <a:t>Use color intentionally</a:t>
            </a:r>
          </a:p>
          <a:p>
            <a:r>
              <a:rPr lang="en-US" dirty="0"/>
              <a:t>Consider </a:t>
            </a:r>
            <a:r>
              <a:rPr lang="en-US" b="1" dirty="0"/>
              <a:t>humanizing your visualizations</a:t>
            </a:r>
          </a:p>
          <a:p>
            <a:r>
              <a:rPr lang="en-US" dirty="0"/>
              <a:t>Are you inviting </a:t>
            </a:r>
            <a:r>
              <a:rPr lang="en-US" b="1" dirty="0"/>
              <a:t>unnecessary or inappropriate comparisons</a:t>
            </a:r>
            <a:r>
              <a:rPr lang="en-US" dirty="0"/>
              <a:t>?</a:t>
            </a:r>
          </a:p>
          <a:p>
            <a:pPr lvl="1"/>
            <a:r>
              <a:rPr lang="en-US" sz="2800" dirty="0"/>
              <a:t>Instead of comparing groups against each other, can you compare them to an average or a target?</a:t>
            </a:r>
          </a:p>
        </p:txBody>
      </p:sp>
    </p:spTree>
    <p:extLst>
      <p:ext uri="{BB962C8B-B14F-4D97-AF65-F5344CB8AC3E}">
        <p14:creationId xmlns:p14="http://schemas.microsoft.com/office/powerpoint/2010/main" val="285151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60BEEBD-359A-774F-A35C-4F7DE652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717550"/>
            <a:ext cx="9105900" cy="542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48B8C-F0BE-4040-AA08-2FD902E3E666}"/>
              </a:ext>
            </a:extLst>
          </p:cNvPr>
          <p:cNvSpPr txBox="1"/>
          <p:nvPr/>
        </p:nvSpPr>
        <p:spPr>
          <a:xfrm>
            <a:off x="4437954" y="6396335"/>
            <a:ext cx="775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Schwabish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and Feng. Urban Institute.</a:t>
            </a:r>
          </a:p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https://urban-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institute.medium.com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/applying-racial-equity-awareness-in-data-visualization-bd359bf7a7ff</a:t>
            </a:r>
          </a:p>
        </p:txBody>
      </p:sp>
    </p:spTree>
    <p:extLst>
      <p:ext uri="{BB962C8B-B14F-4D97-AF65-F5344CB8AC3E}">
        <p14:creationId xmlns:p14="http://schemas.microsoft.com/office/powerpoint/2010/main" val="161407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7D8C48C3-CAA5-A444-9F60-F8F88C4B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46" y="78866"/>
            <a:ext cx="7803708" cy="6700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6A157-2F75-3E41-9C12-D6856168F910}"/>
              </a:ext>
            </a:extLst>
          </p:cNvPr>
          <p:cNvSpPr txBox="1"/>
          <p:nvPr/>
        </p:nvSpPr>
        <p:spPr>
          <a:xfrm>
            <a:off x="10514938" y="6396335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Schwabish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and Feng.</a:t>
            </a:r>
          </a:p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Urban Institute.</a:t>
            </a:r>
          </a:p>
        </p:txBody>
      </p:sp>
    </p:spTree>
    <p:extLst>
      <p:ext uri="{BB962C8B-B14F-4D97-AF65-F5344CB8AC3E}">
        <p14:creationId xmlns:p14="http://schemas.microsoft.com/office/powerpoint/2010/main" val="3725960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55FAD4E-0274-6642-87DF-315CA9D7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70390"/>
            <a:ext cx="10972800" cy="5717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A2F57-E432-8944-A46A-A8195101D9B2}"/>
              </a:ext>
            </a:extLst>
          </p:cNvPr>
          <p:cNvSpPr txBox="1"/>
          <p:nvPr/>
        </p:nvSpPr>
        <p:spPr>
          <a:xfrm>
            <a:off x="5608146" y="6581001"/>
            <a:ext cx="658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Blakely </a:t>
            </a:r>
            <a:r>
              <a:rPr lang="en-US" sz="1200" b="1" dirty="0">
                <a:latin typeface="SF Pro Display" pitchFamily="2" charset="0"/>
                <a:ea typeface="SF Pro Displ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http://blog.pietablakely.com/presenting-data-for-a-targeted-universalist-approach</a:t>
            </a:r>
            <a:endParaRPr lang="en-US" sz="1200" b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402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line chart&#10;&#10;Description automatically generated">
            <a:extLst>
              <a:ext uri="{FF2B5EF4-FFF2-40B4-BE49-F238E27FC236}">
                <a16:creationId xmlns:a16="http://schemas.microsoft.com/office/drawing/2014/main" id="{4091E2FB-D681-4B47-AF8B-D10FC670C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1238"/>
            <a:ext cx="10972800" cy="6248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EA623-07F8-AF40-AB27-5051F33DF086}"/>
              </a:ext>
            </a:extLst>
          </p:cNvPr>
          <p:cNvSpPr txBox="1"/>
          <p:nvPr/>
        </p:nvSpPr>
        <p:spPr>
          <a:xfrm>
            <a:off x="5566468" y="6581001"/>
            <a:ext cx="6625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Blakely </a:t>
            </a:r>
            <a:r>
              <a:rPr lang="en-US" sz="1200" b="1" dirty="0">
                <a:latin typeface="SF Pro Display" pitchFamily="2" charset="0"/>
                <a:ea typeface="SF Pro Displ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http://blog.pietablakely.com/presenting-data-for-a-targeted-universalist-approach</a:t>
            </a:r>
            <a:endParaRPr lang="en-US" sz="1200" b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401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01A9-F6C8-BE40-A90A-F2608C54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2CFA-DE1C-A24B-B87F-D0E1EDA69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Veracity</a:t>
            </a:r>
            <a:r>
              <a:rPr lang="en-US" dirty="0"/>
              <a:t>   truth, accuracy</a:t>
            </a:r>
          </a:p>
          <a:p>
            <a:r>
              <a:rPr lang="en-US" b="1" dirty="0"/>
              <a:t>Fidelity</a:t>
            </a:r>
            <a:r>
              <a:rPr lang="en-US" dirty="0"/>
              <a:t>   integrity in relationships, keeping promises</a:t>
            </a:r>
          </a:p>
          <a:p>
            <a:r>
              <a:rPr lang="en-US" b="1" dirty="0"/>
              <a:t>Autonomy</a:t>
            </a:r>
            <a:r>
              <a:rPr lang="en-US" dirty="0"/>
              <a:t>   self-agency, ability to make decisions for oneself</a:t>
            </a:r>
          </a:p>
          <a:p>
            <a:r>
              <a:rPr lang="en-US" b="1" dirty="0"/>
              <a:t>Justice   </a:t>
            </a:r>
            <a:r>
              <a:rPr lang="en-US" dirty="0"/>
              <a:t>fairness, equity, non-discrimination, transparency</a:t>
            </a:r>
          </a:p>
          <a:p>
            <a:r>
              <a:rPr lang="en-US" b="1" dirty="0"/>
              <a:t>Nonmaleficence</a:t>
            </a:r>
            <a:r>
              <a:rPr lang="en-US" dirty="0"/>
              <a:t>   avoid harm</a:t>
            </a:r>
          </a:p>
          <a:p>
            <a:r>
              <a:rPr lang="en-US" b="1" dirty="0"/>
              <a:t>Beneficence</a:t>
            </a:r>
            <a:r>
              <a:rPr lang="en-US" dirty="0"/>
              <a:t>   do good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9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30DF-705A-C84D-9098-0AB7E404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Visualizations as a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7E59-DBCF-DC40-8EE6-2D5A5DB2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Explanation</a:t>
            </a:r>
          </a:p>
          <a:p>
            <a:r>
              <a:rPr lang="en-US" b="1" dirty="0"/>
              <a:t>Persuasion</a:t>
            </a:r>
          </a:p>
        </p:txBody>
      </p:sp>
    </p:spTree>
    <p:extLst>
      <p:ext uri="{BB962C8B-B14F-4D97-AF65-F5344CB8AC3E}">
        <p14:creationId xmlns:p14="http://schemas.microsoft.com/office/powerpoint/2010/main" val="361511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30DF-705A-C84D-9098-0AB7E404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Ways that Visualizations Mislead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7E59-DBCF-DC40-8EE6-2D5A5DB2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Fabrication</a:t>
            </a:r>
          </a:p>
        </p:txBody>
      </p:sp>
    </p:spTree>
    <p:extLst>
      <p:ext uri="{BB962C8B-B14F-4D97-AF65-F5344CB8AC3E}">
        <p14:creationId xmlns:p14="http://schemas.microsoft.com/office/powerpoint/2010/main" val="4281609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9268</TotalTime>
  <Words>1505</Words>
  <Application>Microsoft Macintosh PowerPoint</Application>
  <PresentationFormat>Widescreen</PresentationFormat>
  <Paragraphs>234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Calibri</vt:lpstr>
      <vt:lpstr>Poppins</vt:lpstr>
      <vt:lpstr>Inconsolatazi4varl_qu</vt:lpstr>
      <vt:lpstr>Arial</vt:lpstr>
      <vt:lpstr>SF Pro Display</vt:lpstr>
      <vt:lpstr>Office Theme</vt:lpstr>
      <vt:lpstr>Visualization Ethics</vt:lpstr>
      <vt:lpstr>Visualization Ethics</vt:lpstr>
      <vt:lpstr>PowerPoint Presentation</vt:lpstr>
      <vt:lpstr>PowerPoint Presentation</vt:lpstr>
      <vt:lpstr>Learning Objectives</vt:lpstr>
      <vt:lpstr>Ethics</vt:lpstr>
      <vt:lpstr>Good charts that are correctly read enable conversations. Bad charts—or charts that misinterpreted—hinder those conversations.</vt:lpstr>
      <vt:lpstr>Visualizations as a Conversation</vt:lpstr>
      <vt:lpstr>Common Ways that Visualizations Mislead</vt:lpstr>
      <vt:lpstr>Common Ways that Visualizations Mislead</vt:lpstr>
      <vt:lpstr>PowerPoint Presentation</vt:lpstr>
      <vt:lpstr>PowerPoint Presentation</vt:lpstr>
      <vt:lpstr>PowerPoint Presentation</vt:lpstr>
      <vt:lpstr>PowerPoint Presentation</vt:lpstr>
      <vt:lpstr>Common Ways that Visualizations Mislead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avoid misleading visualizations</vt:lpstr>
      <vt:lpstr>Manipulation of Images/Photographs</vt:lpstr>
      <vt:lpstr>3.8% of Publications have Problematic Figures</vt:lpstr>
      <vt:lpstr>3.8% of Publications have Problematic Figures</vt:lpstr>
      <vt:lpstr>3.8% of Publications have Problematic Figures</vt:lpstr>
      <vt:lpstr>Accessibility</vt:lpstr>
      <vt:lpstr>Accessibility</vt:lpstr>
      <vt:lpstr>Accessibility</vt:lpstr>
      <vt:lpstr>Accessibility</vt:lpstr>
      <vt:lpstr>Accessibility</vt:lpstr>
      <vt:lpstr>Accessibility</vt:lpstr>
      <vt:lpstr>PowerPoint Presentation</vt:lpstr>
      <vt:lpstr>PowerPoint Presentation</vt:lpstr>
      <vt:lpstr>Accessibility</vt:lpstr>
      <vt:lpstr>Accessibility</vt:lpstr>
      <vt:lpstr>PowerPoint Presentation</vt:lpstr>
      <vt:lpstr>PowerPoint Presentation</vt:lpstr>
      <vt:lpstr>PowerPoint Presentation</vt:lpstr>
      <vt:lpstr>Think about How Your Visualization Might Convert to a Tactile Graphic</vt:lpstr>
      <vt:lpstr>PowerPoint Presentation</vt:lpstr>
      <vt:lpstr>Accessibility</vt:lpstr>
      <vt:lpstr>Justice, Equity, Diversity and Inclusion</vt:lpstr>
      <vt:lpstr>PowerPoint Presentation</vt:lpstr>
      <vt:lpstr>PowerPoint Presentation</vt:lpstr>
      <vt:lpstr>PowerPoint Presentation</vt:lpstr>
      <vt:lpstr>Justice, Equity, Diversity and Inclusion</vt:lpstr>
      <vt:lpstr>Justice, Equity, Diversity and Inclusion</vt:lpstr>
      <vt:lpstr>Justice, Equity, Diversity and Inclusion</vt:lpstr>
      <vt:lpstr>Justice, Equity, Diversity and Inclusion</vt:lpstr>
      <vt:lpstr>PowerPoint Presentation</vt:lpstr>
      <vt:lpstr>Justice, Equity, Diversity and Inclusion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Justice, Equity, Diversity and Inclusion</vt:lpstr>
      <vt:lpstr>PowerPoint Presentation</vt:lpstr>
      <vt:lpstr>PowerPoint Presentation</vt:lpstr>
      <vt:lpstr>PowerPoint Presentation</vt:lpstr>
      <vt:lpstr>PowerPoint Presentation</vt:lpstr>
      <vt:lpstr>Ethics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Shell Scripting</dc:title>
  <dc:creator>Minster, Ryan L</dc:creator>
  <cp:lastModifiedBy>Chernus, Jonathan M</cp:lastModifiedBy>
  <cp:revision>223</cp:revision>
  <dcterms:created xsi:type="dcterms:W3CDTF">2018-11-09T14:32:06Z</dcterms:created>
  <dcterms:modified xsi:type="dcterms:W3CDTF">2025-02-25T14:45:27Z</dcterms:modified>
</cp:coreProperties>
</file>